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3"/>
  </p:notesMasterIdLst>
  <p:sldIdLst>
    <p:sldId id="477" r:id="rId2"/>
    <p:sldId id="480" r:id="rId3"/>
    <p:sldId id="479" r:id="rId4"/>
    <p:sldId id="478" r:id="rId5"/>
    <p:sldId id="306" r:id="rId6"/>
    <p:sldId id="305" r:id="rId7"/>
    <p:sldId id="304" r:id="rId8"/>
    <p:sldId id="311" r:id="rId9"/>
    <p:sldId id="333" r:id="rId10"/>
    <p:sldId id="313" r:id="rId11"/>
    <p:sldId id="284" r:id="rId12"/>
    <p:sldId id="272" r:id="rId13"/>
    <p:sldId id="278" r:id="rId14"/>
    <p:sldId id="481" r:id="rId15"/>
    <p:sldId id="482" r:id="rId16"/>
    <p:sldId id="329" r:id="rId17"/>
    <p:sldId id="330" r:id="rId18"/>
    <p:sldId id="358" r:id="rId19"/>
    <p:sldId id="359" r:id="rId20"/>
    <p:sldId id="360" r:id="rId21"/>
    <p:sldId id="475" r:id="rId22"/>
    <p:sldId id="476" r:id="rId23"/>
    <p:sldId id="362" r:id="rId24"/>
    <p:sldId id="363" r:id="rId25"/>
    <p:sldId id="364" r:id="rId26"/>
    <p:sldId id="365" r:id="rId27"/>
    <p:sldId id="366" r:id="rId28"/>
    <p:sldId id="367" r:id="rId29"/>
    <p:sldId id="368" r:id="rId30"/>
    <p:sldId id="369" r:id="rId31"/>
    <p:sldId id="376" r:id="rId32"/>
    <p:sldId id="377" r:id="rId33"/>
    <p:sldId id="378" r:id="rId34"/>
    <p:sldId id="379" r:id="rId35"/>
    <p:sldId id="399" r:id="rId36"/>
    <p:sldId id="400" r:id="rId37"/>
    <p:sldId id="401" r:id="rId38"/>
    <p:sldId id="402" r:id="rId39"/>
    <p:sldId id="403" r:id="rId40"/>
    <p:sldId id="404" r:id="rId41"/>
    <p:sldId id="405" r:id="rId42"/>
    <p:sldId id="407" r:id="rId43"/>
    <p:sldId id="408" r:id="rId44"/>
    <p:sldId id="409" r:id="rId45"/>
    <p:sldId id="410" r:id="rId46"/>
    <p:sldId id="416" r:id="rId47"/>
    <p:sldId id="419" r:id="rId48"/>
    <p:sldId id="423" r:id="rId49"/>
    <p:sldId id="434" r:id="rId50"/>
    <p:sldId id="460" r:id="rId51"/>
    <p:sldId id="461" r:id="rId5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D6506F-90EB-484E-BADF-844B0F1EB989}" type="doc">
      <dgm:prSet loTypeId="urn:microsoft.com/office/officeart/2005/8/layout/cycle2" loCatId="cycle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pt-PT"/>
        </a:p>
      </dgm:t>
    </dgm:pt>
    <dgm:pt modelId="{42325055-F22C-4B35-8D3C-0A67A2A56E0F}">
      <dgm:prSet phldrT="[Text]"/>
      <dgm:spPr>
        <a:solidFill>
          <a:srgbClr val="002060"/>
        </a:solidFill>
      </dgm:spPr>
      <dgm:t>
        <a:bodyPr/>
        <a:lstStyle/>
        <a:p>
          <a:r>
            <a:rPr lang="pt-PT" b="1" dirty="0"/>
            <a:t>Conhecimento</a:t>
          </a:r>
          <a:r>
            <a:rPr lang="pt-PT" dirty="0"/>
            <a:t> </a:t>
          </a:r>
          <a:r>
            <a:rPr lang="pt-PT" b="1" dirty="0"/>
            <a:t>/ diagnóstico</a:t>
          </a:r>
        </a:p>
      </dgm:t>
    </dgm:pt>
    <dgm:pt modelId="{668FF2AC-0106-4E7A-BC17-8FDCB8677E51}" type="parTrans" cxnId="{4D808402-4A45-44F2-A109-BCA2AFC7FA36}">
      <dgm:prSet/>
      <dgm:spPr/>
      <dgm:t>
        <a:bodyPr/>
        <a:lstStyle/>
        <a:p>
          <a:endParaRPr lang="pt-PT"/>
        </a:p>
      </dgm:t>
    </dgm:pt>
    <dgm:pt modelId="{B892259B-28F6-42EB-B8E9-589607516F89}" type="sibTrans" cxnId="{4D808402-4A45-44F2-A109-BCA2AFC7FA36}">
      <dgm:prSet/>
      <dgm:spPr>
        <a:solidFill>
          <a:srgbClr val="C00000"/>
        </a:solidFill>
      </dgm:spPr>
      <dgm:t>
        <a:bodyPr/>
        <a:lstStyle/>
        <a:p>
          <a:endParaRPr lang="pt-PT"/>
        </a:p>
      </dgm:t>
    </dgm:pt>
    <dgm:pt modelId="{F18B37F1-DC85-49B4-9486-881979539033}">
      <dgm:prSet phldrT="[Text]" custT="1"/>
      <dgm:spPr>
        <a:solidFill>
          <a:srgbClr val="002060"/>
        </a:solidFill>
      </dgm:spPr>
      <dgm:t>
        <a:bodyPr/>
        <a:lstStyle/>
        <a:p>
          <a:r>
            <a:rPr lang="pt-PT" sz="1400" dirty="0"/>
            <a:t>I</a:t>
          </a:r>
          <a:r>
            <a:rPr lang="pt-PT" sz="1600" b="1" dirty="0"/>
            <a:t>ntervenção</a:t>
          </a:r>
        </a:p>
      </dgm:t>
    </dgm:pt>
    <dgm:pt modelId="{A743E1BB-C65B-40AE-AB75-ABF42A4023CC}" type="parTrans" cxnId="{036260C0-F785-439B-A332-1217CEB093EE}">
      <dgm:prSet/>
      <dgm:spPr/>
      <dgm:t>
        <a:bodyPr/>
        <a:lstStyle/>
        <a:p>
          <a:endParaRPr lang="pt-PT"/>
        </a:p>
      </dgm:t>
    </dgm:pt>
    <dgm:pt modelId="{7ED69276-E0B1-419D-B3CA-82ACAA7ECD65}" type="sibTrans" cxnId="{036260C0-F785-439B-A332-1217CEB093EE}">
      <dgm:prSet/>
      <dgm:spPr>
        <a:solidFill>
          <a:srgbClr val="C00000"/>
        </a:solidFill>
      </dgm:spPr>
      <dgm:t>
        <a:bodyPr/>
        <a:lstStyle/>
        <a:p>
          <a:endParaRPr lang="pt-PT"/>
        </a:p>
      </dgm:t>
    </dgm:pt>
    <dgm:pt modelId="{89646402-7E37-4898-BFCA-8FCF027375B3}">
      <dgm:prSet phldrT="[Text]" custT="1"/>
      <dgm:spPr>
        <a:solidFill>
          <a:srgbClr val="002060"/>
        </a:solidFill>
      </dgm:spPr>
      <dgm:t>
        <a:bodyPr/>
        <a:lstStyle/>
        <a:p>
          <a:r>
            <a:rPr lang="pt-PT" sz="1600" b="1" dirty="0"/>
            <a:t>Avaliação</a:t>
          </a:r>
          <a:r>
            <a:rPr lang="pt-PT" sz="1300" dirty="0"/>
            <a:t> (execução /eficácia, eficiência e impacto/ resultados)</a:t>
          </a:r>
        </a:p>
      </dgm:t>
    </dgm:pt>
    <dgm:pt modelId="{F09233A7-C4E7-47A8-A4DF-0E7D00C908C9}" type="parTrans" cxnId="{A2F8CC6D-4939-4EAC-87F5-6F1AF5285D4A}">
      <dgm:prSet/>
      <dgm:spPr/>
      <dgm:t>
        <a:bodyPr/>
        <a:lstStyle/>
        <a:p>
          <a:endParaRPr lang="pt-PT"/>
        </a:p>
      </dgm:t>
    </dgm:pt>
    <dgm:pt modelId="{509E6F2F-83C7-4F28-A80D-82BED5B79B47}" type="sibTrans" cxnId="{A2F8CC6D-4939-4EAC-87F5-6F1AF5285D4A}">
      <dgm:prSet/>
      <dgm:spPr>
        <a:solidFill>
          <a:srgbClr val="C00000"/>
        </a:solidFill>
      </dgm:spPr>
      <dgm:t>
        <a:bodyPr/>
        <a:lstStyle/>
        <a:p>
          <a:endParaRPr lang="pt-PT"/>
        </a:p>
      </dgm:t>
    </dgm:pt>
    <dgm:pt modelId="{47128183-1923-4AEC-9BE2-82E6F708FA99}" type="pres">
      <dgm:prSet presAssocID="{BBD6506F-90EB-484E-BADF-844B0F1EB989}" presName="cycle" presStyleCnt="0">
        <dgm:presLayoutVars>
          <dgm:dir/>
          <dgm:resizeHandles val="exact"/>
        </dgm:presLayoutVars>
      </dgm:prSet>
      <dgm:spPr/>
    </dgm:pt>
    <dgm:pt modelId="{6F647372-7292-4D28-AD5E-14B8FF12F721}" type="pres">
      <dgm:prSet presAssocID="{42325055-F22C-4B35-8D3C-0A67A2A56E0F}" presName="node" presStyleLbl="node1" presStyleIdx="0" presStyleCnt="3" custScaleX="120896" custScaleY="114830">
        <dgm:presLayoutVars>
          <dgm:bulletEnabled val="1"/>
        </dgm:presLayoutVars>
      </dgm:prSet>
      <dgm:spPr/>
    </dgm:pt>
    <dgm:pt modelId="{A032ED0B-FB64-4D27-8EDE-D628B82DD10B}" type="pres">
      <dgm:prSet presAssocID="{B892259B-28F6-42EB-B8E9-589607516F89}" presName="sibTrans" presStyleLbl="sibTrans2D1" presStyleIdx="0" presStyleCnt="3"/>
      <dgm:spPr/>
    </dgm:pt>
    <dgm:pt modelId="{49374B51-119D-4B4D-8632-A703BB06410C}" type="pres">
      <dgm:prSet presAssocID="{B892259B-28F6-42EB-B8E9-589607516F89}" presName="connectorText" presStyleLbl="sibTrans2D1" presStyleIdx="0" presStyleCnt="3"/>
      <dgm:spPr/>
    </dgm:pt>
    <dgm:pt modelId="{DF76606C-1419-4B1E-9DDA-E8A65CDE38BC}" type="pres">
      <dgm:prSet presAssocID="{F18B37F1-DC85-49B4-9486-881979539033}" presName="node" presStyleLbl="node1" presStyleIdx="1" presStyleCnt="3" custScaleX="111462" custScaleY="112428">
        <dgm:presLayoutVars>
          <dgm:bulletEnabled val="1"/>
        </dgm:presLayoutVars>
      </dgm:prSet>
      <dgm:spPr/>
    </dgm:pt>
    <dgm:pt modelId="{AE44D528-6504-4A8B-AF4A-B7357A5AE878}" type="pres">
      <dgm:prSet presAssocID="{7ED69276-E0B1-419D-B3CA-82ACAA7ECD65}" presName="sibTrans" presStyleLbl="sibTrans2D1" presStyleIdx="1" presStyleCnt="3"/>
      <dgm:spPr/>
    </dgm:pt>
    <dgm:pt modelId="{D774B89A-5A98-440E-8366-2AFAF8A6AEED}" type="pres">
      <dgm:prSet presAssocID="{7ED69276-E0B1-419D-B3CA-82ACAA7ECD65}" presName="connectorText" presStyleLbl="sibTrans2D1" presStyleIdx="1" presStyleCnt="3"/>
      <dgm:spPr/>
    </dgm:pt>
    <dgm:pt modelId="{E07DD869-C319-4552-98CB-CBF43EB71030}" type="pres">
      <dgm:prSet presAssocID="{89646402-7E37-4898-BFCA-8FCF027375B3}" presName="node" presStyleLbl="node1" presStyleIdx="2" presStyleCnt="3" custScaleX="117345" custScaleY="110027">
        <dgm:presLayoutVars>
          <dgm:bulletEnabled val="1"/>
        </dgm:presLayoutVars>
      </dgm:prSet>
      <dgm:spPr/>
    </dgm:pt>
    <dgm:pt modelId="{6837DEA0-8839-49FB-B8F9-7C41E1B4355E}" type="pres">
      <dgm:prSet presAssocID="{509E6F2F-83C7-4F28-A80D-82BED5B79B47}" presName="sibTrans" presStyleLbl="sibTrans2D1" presStyleIdx="2" presStyleCnt="3"/>
      <dgm:spPr/>
    </dgm:pt>
    <dgm:pt modelId="{A20F7E85-5783-4795-9A37-EAA25EE76924}" type="pres">
      <dgm:prSet presAssocID="{509E6F2F-83C7-4F28-A80D-82BED5B79B47}" presName="connectorText" presStyleLbl="sibTrans2D1" presStyleIdx="2" presStyleCnt="3"/>
      <dgm:spPr/>
    </dgm:pt>
  </dgm:ptLst>
  <dgm:cxnLst>
    <dgm:cxn modelId="{4D808402-4A45-44F2-A109-BCA2AFC7FA36}" srcId="{BBD6506F-90EB-484E-BADF-844B0F1EB989}" destId="{42325055-F22C-4B35-8D3C-0A67A2A56E0F}" srcOrd="0" destOrd="0" parTransId="{668FF2AC-0106-4E7A-BC17-8FDCB8677E51}" sibTransId="{B892259B-28F6-42EB-B8E9-589607516F89}"/>
    <dgm:cxn modelId="{AB926C26-B384-4FF8-BDCC-60282074690E}" type="presOf" srcId="{7ED69276-E0B1-419D-B3CA-82ACAA7ECD65}" destId="{AE44D528-6504-4A8B-AF4A-B7357A5AE878}" srcOrd="0" destOrd="0" presId="urn:microsoft.com/office/officeart/2005/8/layout/cycle2"/>
    <dgm:cxn modelId="{A87EF830-F327-4776-85E9-75186D848E60}" type="presOf" srcId="{7ED69276-E0B1-419D-B3CA-82ACAA7ECD65}" destId="{D774B89A-5A98-440E-8366-2AFAF8A6AEED}" srcOrd="1" destOrd="0" presId="urn:microsoft.com/office/officeart/2005/8/layout/cycle2"/>
    <dgm:cxn modelId="{FE54AC41-65EA-4BEB-B211-85C149BA07AD}" type="presOf" srcId="{509E6F2F-83C7-4F28-A80D-82BED5B79B47}" destId="{A20F7E85-5783-4795-9A37-EAA25EE76924}" srcOrd="1" destOrd="0" presId="urn:microsoft.com/office/officeart/2005/8/layout/cycle2"/>
    <dgm:cxn modelId="{84675C69-BF3C-4CE9-A6D3-8F5082B2C57B}" type="presOf" srcId="{BBD6506F-90EB-484E-BADF-844B0F1EB989}" destId="{47128183-1923-4AEC-9BE2-82E6F708FA99}" srcOrd="0" destOrd="0" presId="urn:microsoft.com/office/officeart/2005/8/layout/cycle2"/>
    <dgm:cxn modelId="{A2F8CC6D-4939-4EAC-87F5-6F1AF5285D4A}" srcId="{BBD6506F-90EB-484E-BADF-844B0F1EB989}" destId="{89646402-7E37-4898-BFCA-8FCF027375B3}" srcOrd="2" destOrd="0" parTransId="{F09233A7-C4E7-47A8-A4DF-0E7D00C908C9}" sibTransId="{509E6F2F-83C7-4F28-A80D-82BED5B79B47}"/>
    <dgm:cxn modelId="{50513657-0D62-4FFB-9BDA-1F29D98ED204}" type="presOf" srcId="{42325055-F22C-4B35-8D3C-0A67A2A56E0F}" destId="{6F647372-7292-4D28-AD5E-14B8FF12F721}" srcOrd="0" destOrd="0" presId="urn:microsoft.com/office/officeart/2005/8/layout/cycle2"/>
    <dgm:cxn modelId="{1688B078-10C9-4F7B-B14B-E6C59C97FABA}" type="presOf" srcId="{509E6F2F-83C7-4F28-A80D-82BED5B79B47}" destId="{6837DEA0-8839-49FB-B8F9-7C41E1B4355E}" srcOrd="0" destOrd="0" presId="urn:microsoft.com/office/officeart/2005/8/layout/cycle2"/>
    <dgm:cxn modelId="{C81EE2A9-4BA4-41BF-8C13-F98116E30F4D}" type="presOf" srcId="{B892259B-28F6-42EB-B8E9-589607516F89}" destId="{A032ED0B-FB64-4D27-8EDE-D628B82DD10B}" srcOrd="0" destOrd="0" presId="urn:microsoft.com/office/officeart/2005/8/layout/cycle2"/>
    <dgm:cxn modelId="{036260C0-F785-439B-A332-1217CEB093EE}" srcId="{BBD6506F-90EB-484E-BADF-844B0F1EB989}" destId="{F18B37F1-DC85-49B4-9486-881979539033}" srcOrd="1" destOrd="0" parTransId="{A743E1BB-C65B-40AE-AB75-ABF42A4023CC}" sibTransId="{7ED69276-E0B1-419D-B3CA-82ACAA7ECD65}"/>
    <dgm:cxn modelId="{772A1ECE-3A9A-4672-8D62-32BF363BB323}" type="presOf" srcId="{89646402-7E37-4898-BFCA-8FCF027375B3}" destId="{E07DD869-C319-4552-98CB-CBF43EB71030}" srcOrd="0" destOrd="0" presId="urn:microsoft.com/office/officeart/2005/8/layout/cycle2"/>
    <dgm:cxn modelId="{A81CB4E2-35F8-410A-9408-60FCD4C9B8E6}" type="presOf" srcId="{F18B37F1-DC85-49B4-9486-881979539033}" destId="{DF76606C-1419-4B1E-9DDA-E8A65CDE38BC}" srcOrd="0" destOrd="0" presId="urn:microsoft.com/office/officeart/2005/8/layout/cycle2"/>
    <dgm:cxn modelId="{59D8EBFB-71B6-4A17-B5CD-A80FC4D0E1B4}" type="presOf" srcId="{B892259B-28F6-42EB-B8E9-589607516F89}" destId="{49374B51-119D-4B4D-8632-A703BB06410C}" srcOrd="1" destOrd="0" presId="urn:microsoft.com/office/officeart/2005/8/layout/cycle2"/>
    <dgm:cxn modelId="{2762DFBC-8565-44AD-A51C-78C7110BC268}" type="presParOf" srcId="{47128183-1923-4AEC-9BE2-82E6F708FA99}" destId="{6F647372-7292-4D28-AD5E-14B8FF12F721}" srcOrd="0" destOrd="0" presId="urn:microsoft.com/office/officeart/2005/8/layout/cycle2"/>
    <dgm:cxn modelId="{82C3B40D-B059-40D1-B812-C192F7FCC9DF}" type="presParOf" srcId="{47128183-1923-4AEC-9BE2-82E6F708FA99}" destId="{A032ED0B-FB64-4D27-8EDE-D628B82DD10B}" srcOrd="1" destOrd="0" presId="urn:microsoft.com/office/officeart/2005/8/layout/cycle2"/>
    <dgm:cxn modelId="{5D12D462-CD6D-4503-8127-472CFAD6309B}" type="presParOf" srcId="{A032ED0B-FB64-4D27-8EDE-D628B82DD10B}" destId="{49374B51-119D-4B4D-8632-A703BB06410C}" srcOrd="0" destOrd="0" presId="urn:microsoft.com/office/officeart/2005/8/layout/cycle2"/>
    <dgm:cxn modelId="{6DCE4790-BF67-4C63-A9D1-EC5FF70272A6}" type="presParOf" srcId="{47128183-1923-4AEC-9BE2-82E6F708FA99}" destId="{DF76606C-1419-4B1E-9DDA-E8A65CDE38BC}" srcOrd="2" destOrd="0" presId="urn:microsoft.com/office/officeart/2005/8/layout/cycle2"/>
    <dgm:cxn modelId="{4DA4D786-D9FC-4F42-94B4-13B27D781E7F}" type="presParOf" srcId="{47128183-1923-4AEC-9BE2-82E6F708FA99}" destId="{AE44D528-6504-4A8B-AF4A-B7357A5AE878}" srcOrd="3" destOrd="0" presId="urn:microsoft.com/office/officeart/2005/8/layout/cycle2"/>
    <dgm:cxn modelId="{EF36042A-67D3-45C0-A745-FBBB5B534CCB}" type="presParOf" srcId="{AE44D528-6504-4A8B-AF4A-B7357A5AE878}" destId="{D774B89A-5A98-440E-8366-2AFAF8A6AEED}" srcOrd="0" destOrd="0" presId="urn:microsoft.com/office/officeart/2005/8/layout/cycle2"/>
    <dgm:cxn modelId="{23FE5835-F251-4CA3-BDE3-E8056479AD6D}" type="presParOf" srcId="{47128183-1923-4AEC-9BE2-82E6F708FA99}" destId="{E07DD869-C319-4552-98CB-CBF43EB71030}" srcOrd="4" destOrd="0" presId="urn:microsoft.com/office/officeart/2005/8/layout/cycle2"/>
    <dgm:cxn modelId="{9745E91B-2AC7-471D-972E-B5A1A81BBECE}" type="presParOf" srcId="{47128183-1923-4AEC-9BE2-82E6F708FA99}" destId="{6837DEA0-8839-49FB-B8F9-7C41E1B4355E}" srcOrd="5" destOrd="0" presId="urn:microsoft.com/office/officeart/2005/8/layout/cycle2"/>
    <dgm:cxn modelId="{5856092A-9D57-4341-AE22-E9E278EC4E1B}" type="presParOf" srcId="{6837DEA0-8839-49FB-B8F9-7C41E1B4355E}" destId="{A20F7E85-5783-4795-9A37-EAA25EE76924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647372-7292-4D28-AD5E-14B8FF12F721}">
      <dsp:nvSpPr>
        <dsp:cNvPr id="0" name=""/>
        <dsp:cNvSpPr/>
      </dsp:nvSpPr>
      <dsp:spPr>
        <a:xfrm>
          <a:off x="2006991" y="-119676"/>
          <a:ext cx="2133937" cy="2026866"/>
        </a:xfrm>
        <a:prstGeom prst="ellipse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600" b="1" kern="1200" dirty="0"/>
            <a:t>Conhecimento</a:t>
          </a:r>
          <a:r>
            <a:rPr lang="pt-PT" sz="1600" kern="1200" dirty="0"/>
            <a:t> </a:t>
          </a:r>
          <a:r>
            <a:rPr lang="pt-PT" sz="1600" b="1" kern="1200" dirty="0"/>
            <a:t>/ diagnóstico</a:t>
          </a:r>
        </a:p>
      </dsp:txBody>
      <dsp:txXfrm>
        <a:off x="2319499" y="177152"/>
        <a:ext cx="1508921" cy="1433210"/>
      </dsp:txXfrm>
    </dsp:sp>
    <dsp:sp modelId="{A032ED0B-FB64-4D27-8EDE-D628B82DD10B}">
      <dsp:nvSpPr>
        <dsp:cNvPr id="0" name=""/>
        <dsp:cNvSpPr/>
      </dsp:nvSpPr>
      <dsp:spPr>
        <a:xfrm rot="3600000">
          <a:off x="3572657" y="1752041"/>
          <a:ext cx="337609" cy="595721"/>
        </a:xfrm>
        <a:prstGeom prst="rightArrow">
          <a:avLst>
            <a:gd name="adj1" fmla="val 60000"/>
            <a:gd name="adj2" fmla="val 50000"/>
          </a:avLst>
        </a:prstGeom>
        <a:solidFill>
          <a:srgbClr val="C0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PT" sz="1300" kern="1200"/>
        </a:p>
      </dsp:txBody>
      <dsp:txXfrm>
        <a:off x="3597978" y="1827328"/>
        <a:ext cx="236326" cy="357433"/>
      </dsp:txXfrm>
    </dsp:sp>
    <dsp:sp modelId="{DF76606C-1419-4B1E-9DDA-E8A65CDE38BC}">
      <dsp:nvSpPr>
        <dsp:cNvPr id="0" name=""/>
        <dsp:cNvSpPr/>
      </dsp:nvSpPr>
      <dsp:spPr>
        <a:xfrm>
          <a:off x="3416821" y="2199208"/>
          <a:ext cx="1967417" cy="1984468"/>
        </a:xfrm>
        <a:prstGeom prst="ellipse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400" kern="1200" dirty="0"/>
            <a:t>I</a:t>
          </a:r>
          <a:r>
            <a:rPr lang="pt-PT" sz="1600" b="1" kern="1200" dirty="0"/>
            <a:t>ntervenção</a:t>
          </a:r>
        </a:p>
      </dsp:txBody>
      <dsp:txXfrm>
        <a:off x="3704943" y="2489827"/>
        <a:ext cx="1391173" cy="1403230"/>
      </dsp:txXfrm>
    </dsp:sp>
    <dsp:sp modelId="{AE44D528-6504-4A8B-AF4A-B7357A5AE878}">
      <dsp:nvSpPr>
        <dsp:cNvPr id="0" name=""/>
        <dsp:cNvSpPr/>
      </dsp:nvSpPr>
      <dsp:spPr>
        <a:xfrm rot="10800000">
          <a:off x="2941470" y="2893581"/>
          <a:ext cx="335914" cy="595721"/>
        </a:xfrm>
        <a:prstGeom prst="rightArrow">
          <a:avLst>
            <a:gd name="adj1" fmla="val 60000"/>
            <a:gd name="adj2" fmla="val 50000"/>
          </a:avLst>
        </a:prstGeom>
        <a:solidFill>
          <a:srgbClr val="C0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PT" sz="1300" kern="1200"/>
        </a:p>
      </dsp:txBody>
      <dsp:txXfrm rot="10800000">
        <a:off x="3042244" y="3012725"/>
        <a:ext cx="235140" cy="357433"/>
      </dsp:txXfrm>
    </dsp:sp>
    <dsp:sp modelId="{E07DD869-C319-4552-98CB-CBF43EB71030}">
      <dsp:nvSpPr>
        <dsp:cNvPr id="0" name=""/>
        <dsp:cNvSpPr/>
      </dsp:nvSpPr>
      <dsp:spPr>
        <a:xfrm>
          <a:off x="711761" y="2220398"/>
          <a:ext cx="2071258" cy="1942088"/>
        </a:xfrm>
        <a:prstGeom prst="ellipse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600" b="1" kern="1200" dirty="0"/>
            <a:t>Avaliação</a:t>
          </a:r>
          <a:r>
            <a:rPr lang="pt-PT" sz="1300" kern="1200" dirty="0"/>
            <a:t> (execução /eficácia, eficiência e impacto/ resultados)</a:t>
          </a:r>
        </a:p>
      </dsp:txBody>
      <dsp:txXfrm>
        <a:off x="1015090" y="2504810"/>
        <a:ext cx="1464600" cy="1373264"/>
      </dsp:txXfrm>
    </dsp:sp>
    <dsp:sp modelId="{6837DEA0-8839-49FB-B8F9-7C41E1B4355E}">
      <dsp:nvSpPr>
        <dsp:cNvPr id="0" name=""/>
        <dsp:cNvSpPr/>
      </dsp:nvSpPr>
      <dsp:spPr>
        <a:xfrm rot="18000000">
          <a:off x="2225993" y="1770388"/>
          <a:ext cx="339745" cy="595721"/>
        </a:xfrm>
        <a:prstGeom prst="rightArrow">
          <a:avLst>
            <a:gd name="adj1" fmla="val 60000"/>
            <a:gd name="adj2" fmla="val 50000"/>
          </a:avLst>
        </a:prstGeom>
        <a:solidFill>
          <a:srgbClr val="C0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PT" sz="1300" kern="1200"/>
        </a:p>
      </dsp:txBody>
      <dsp:txXfrm>
        <a:off x="2251474" y="1933666"/>
        <a:ext cx="237822" cy="3574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B613777B-B1EC-4580-ACEC-959D7C2B9DE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401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7713" tIns="43856" rIns="87713" bIns="43856" anchor="b"/>
          <a:lstStyle/>
          <a:p>
            <a:pPr algn="r" defTabSz="844550"/>
            <a:fld id="{A06D8ACB-FEAB-4FBB-9CC6-F72B6F6A5228}" type="slidenum">
              <a:rPr lang="pt-PT" sz="1100">
                <a:latin typeface="Times New Roman" pitchFamily="18" charset="0"/>
              </a:rPr>
              <a:pPr algn="r" defTabSz="844550"/>
              <a:t>1</a:t>
            </a:fld>
            <a:endParaRPr lang="pt-PT" sz="1100">
              <a:latin typeface="Times New Roman" pitchFamily="18" charset="0"/>
            </a:endParaRPr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7413"/>
          </a:xfrm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87713" tIns="43856" rIns="87713" bIns="43856"/>
          <a:lstStyle/>
          <a:p>
            <a:pPr eaLnBrk="1" hangingPunct="1"/>
            <a:endParaRPr lang="en-GB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5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62146" name="Marcador de Posição de Nota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>
              <a:latin typeface="Arial" charset="0"/>
            </a:endParaRPr>
          </a:p>
        </p:txBody>
      </p:sp>
      <p:sp>
        <p:nvSpPr>
          <p:cNvPr id="262147" name="Marcador de Posição do Número do Diapositivo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0654A0-AFE8-4826-9B41-F15CA6BD1632}" type="slidenum">
              <a:rPr lang="en-US" smtClean="0">
                <a:latin typeface="Arial" charset="0"/>
              </a:rPr>
              <a:pPr/>
              <a:t>10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3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64194" name="Marcador de Posição de Nota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>
              <a:latin typeface="Arial" charset="0"/>
            </a:endParaRPr>
          </a:p>
        </p:txBody>
      </p:sp>
      <p:sp>
        <p:nvSpPr>
          <p:cNvPr id="264195" name="Marcador de Posição do Número do Diapositivo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A5221F-FFE4-4DD3-B212-9B64603A73CB}" type="slidenum">
              <a:rPr lang="en-US" smtClean="0">
                <a:latin typeface="Arial" charset="0"/>
              </a:rPr>
              <a:pPr/>
              <a:t>11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1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66242" name="Marcador de Posição de Nota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>
              <a:latin typeface="Arial" charset="0"/>
            </a:endParaRPr>
          </a:p>
        </p:txBody>
      </p:sp>
      <p:sp>
        <p:nvSpPr>
          <p:cNvPr id="266243" name="Marcador de Posição do Número do Diapositivo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A1ED75-5037-4E8A-B44F-ACDBFF77D0A0}" type="slidenum">
              <a:rPr lang="en-US" smtClean="0">
                <a:latin typeface="Arial" charset="0"/>
              </a:rPr>
              <a:pPr/>
              <a:t>12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89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68290" name="Marcador de Posição de Nota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>
              <a:latin typeface="Arial" charset="0"/>
            </a:endParaRPr>
          </a:p>
        </p:txBody>
      </p:sp>
      <p:sp>
        <p:nvSpPr>
          <p:cNvPr id="268291" name="Marcador de Posição do Número do Diapositivo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13A72B-E0B8-420B-8914-0A3FC6D0DACC}" type="slidenum">
              <a:rPr lang="en-US" smtClean="0">
                <a:latin typeface="Arial" charset="0"/>
              </a:rPr>
              <a:pPr/>
              <a:t>13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89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68290" name="Marcador de Posição de Nota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>
              <a:latin typeface="Arial" charset="0"/>
            </a:endParaRPr>
          </a:p>
        </p:txBody>
      </p:sp>
      <p:sp>
        <p:nvSpPr>
          <p:cNvPr id="268291" name="Marcador de Posição do Número do Diapositivo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13A72B-E0B8-420B-8914-0A3FC6D0DACC}" type="slidenum">
              <a:rPr lang="en-US" smtClean="0">
                <a:latin typeface="Arial" charset="0"/>
              </a:rPr>
              <a:pPr/>
              <a:t>14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89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68290" name="Marcador de Posição de Nota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>
              <a:latin typeface="Arial" charset="0"/>
            </a:endParaRPr>
          </a:p>
        </p:txBody>
      </p:sp>
      <p:sp>
        <p:nvSpPr>
          <p:cNvPr id="268291" name="Marcador de Posição do Número do Diapositivo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13A72B-E0B8-420B-8914-0A3FC6D0DACC}" type="slidenum">
              <a:rPr lang="en-US" smtClean="0">
                <a:latin typeface="Arial" charset="0"/>
              </a:rPr>
              <a:pPr/>
              <a:t>15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7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70338" name="Marcador de Posição de Nota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>
              <a:latin typeface="Arial" charset="0"/>
            </a:endParaRPr>
          </a:p>
        </p:txBody>
      </p:sp>
      <p:sp>
        <p:nvSpPr>
          <p:cNvPr id="270339" name="Marcador de Posição do Número do Diapositivo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318C21-33D1-497E-A338-22CEBF87B3C4}" type="slidenum">
              <a:rPr lang="en-US" smtClean="0">
                <a:latin typeface="Arial" charset="0"/>
              </a:rPr>
              <a:pPr/>
              <a:t>16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5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72386" name="Marcador de Posição de Nota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>
              <a:latin typeface="Arial" charset="0"/>
            </a:endParaRPr>
          </a:p>
        </p:txBody>
      </p:sp>
      <p:sp>
        <p:nvSpPr>
          <p:cNvPr id="272387" name="Marcador de Posição do Número do Diapositivo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144E39-3A08-40B5-8D34-5EB81FA8A3F7}" type="slidenum">
              <a:rPr lang="en-US" smtClean="0">
                <a:latin typeface="Arial" charset="0"/>
              </a:rPr>
              <a:pPr/>
              <a:t>17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3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74434" name="Marcador de Posição de Nota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>
              <a:latin typeface="Arial" charset="0"/>
            </a:endParaRPr>
          </a:p>
        </p:txBody>
      </p:sp>
      <p:sp>
        <p:nvSpPr>
          <p:cNvPr id="274435" name="Marcador de Posição do Número do Diapositivo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CCBE0B-FFDE-4568-980E-46FE65376265}" type="slidenum">
              <a:rPr lang="en-US" smtClean="0">
                <a:latin typeface="Arial" charset="0"/>
              </a:rPr>
              <a:pPr/>
              <a:t>18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1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76482" name="Marcador de Posição de Nota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>
              <a:latin typeface="Arial" charset="0"/>
            </a:endParaRPr>
          </a:p>
        </p:txBody>
      </p:sp>
      <p:sp>
        <p:nvSpPr>
          <p:cNvPr id="276483" name="Marcador de Posição do Número do Diapositivo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A50EDF-6693-4E09-BA65-5F430E8F7456}" type="slidenum">
              <a:rPr lang="en-US" smtClean="0">
                <a:latin typeface="Arial" charset="0"/>
              </a:rPr>
              <a:pPr/>
              <a:t>19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09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6175" y="687388"/>
            <a:ext cx="4567238" cy="3425825"/>
          </a:xfrm>
          <a:ln/>
        </p:spPr>
      </p:sp>
      <p:sp>
        <p:nvSpPr>
          <p:cNvPr id="247810" name="Marcador de Posição de Notas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3213"/>
          </a:xfrm>
          <a:noFill/>
          <a:ln/>
        </p:spPr>
        <p:txBody>
          <a:bodyPr lIns="94768" tIns="47384" rIns="94768" bIns="47384"/>
          <a:lstStyle/>
          <a:p>
            <a:endParaRPr lang="pt-PT">
              <a:latin typeface="Arial" charset="0"/>
            </a:endParaRPr>
          </a:p>
        </p:txBody>
      </p:sp>
      <p:sp>
        <p:nvSpPr>
          <p:cNvPr id="247811" name="Marcador de Posição do Número do Diapositivo 3"/>
          <p:cNvSpPr txBox="1">
            <a:spLocks noGrp="1"/>
          </p:cNvSpPr>
          <p:nvPr/>
        </p:nvSpPr>
        <p:spPr bwMode="auto">
          <a:xfrm>
            <a:off x="3884613" y="868362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768" tIns="47384" rIns="94768" bIns="47384" anchor="b"/>
          <a:lstStyle/>
          <a:p>
            <a:pPr algn="r"/>
            <a:fld id="{71C112E7-F9AE-4D6D-B053-336206215F7F}" type="slidenum">
              <a:rPr lang="en-US" sz="1200"/>
              <a:pPr algn="r"/>
              <a:t>2</a:t>
            </a:fld>
            <a:endParaRPr lang="en-US" sz="120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29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78530" name="Marcador de Posição de Nota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>
              <a:latin typeface="Arial" charset="0"/>
            </a:endParaRPr>
          </a:p>
        </p:txBody>
      </p:sp>
      <p:sp>
        <p:nvSpPr>
          <p:cNvPr id="278531" name="Marcador de Posição do Número do Diapositivo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753E22-EB50-4E58-841A-CE9C46090994}" type="slidenum">
              <a:rPr lang="en-US" smtClean="0">
                <a:latin typeface="Arial" charset="0"/>
              </a:rPr>
              <a:pPr/>
              <a:t>20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7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80578" name="Marcador de Posição de Nota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>
              <a:latin typeface="Arial" charset="0"/>
            </a:endParaRPr>
          </a:p>
        </p:txBody>
      </p:sp>
      <p:sp>
        <p:nvSpPr>
          <p:cNvPr id="280579" name="Marcador de Posição do Número do Diapositivo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F08FC0-B868-4A36-9C47-510F5176DE64}" type="slidenum">
              <a:rPr lang="en-US" smtClean="0">
                <a:latin typeface="Arial" charset="0"/>
              </a:rPr>
              <a:pPr/>
              <a:t>21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5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82626" name="Marcador de Posição de Nota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>
              <a:latin typeface="Arial" charset="0"/>
            </a:endParaRPr>
          </a:p>
        </p:txBody>
      </p:sp>
      <p:sp>
        <p:nvSpPr>
          <p:cNvPr id="282627" name="Marcador de Posição do Número do Diapositivo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FF3573-EC79-4984-8BE1-75DF7D3B8A22}" type="slidenum">
              <a:rPr lang="en-US" smtClean="0">
                <a:latin typeface="Arial" charset="0"/>
              </a:rPr>
              <a:pPr/>
              <a:t>22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3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84674" name="Marcador de Posição de Nota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>
              <a:latin typeface="Arial" charset="0"/>
            </a:endParaRPr>
          </a:p>
        </p:txBody>
      </p:sp>
      <p:sp>
        <p:nvSpPr>
          <p:cNvPr id="284675" name="Marcador de Posição do Número do Diapositivo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DE2B8B-5453-4799-8BED-BBEC6A9CC091}" type="slidenum">
              <a:rPr lang="en-US" smtClean="0">
                <a:latin typeface="Arial" charset="0"/>
              </a:rPr>
              <a:pPr/>
              <a:t>23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1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86722" name="Marcador de Posição de Nota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>
              <a:latin typeface="Arial" charset="0"/>
            </a:endParaRPr>
          </a:p>
        </p:txBody>
      </p:sp>
      <p:sp>
        <p:nvSpPr>
          <p:cNvPr id="286723" name="Marcador de Posição do Número do Diapositivo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DCF547-549B-404F-BE0B-456FDD17E1FB}" type="slidenum">
              <a:rPr lang="en-US" smtClean="0">
                <a:latin typeface="Arial" charset="0"/>
              </a:rPr>
              <a:pPr/>
              <a:t>24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69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88770" name="Marcador de Posição de Nota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>
              <a:latin typeface="Arial" charset="0"/>
            </a:endParaRPr>
          </a:p>
        </p:txBody>
      </p:sp>
      <p:sp>
        <p:nvSpPr>
          <p:cNvPr id="288771" name="Marcador de Posição do Número do Diapositivo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9A2ED9-8689-4356-A2AE-F0A4BF0DA5EA}" type="slidenum">
              <a:rPr lang="en-US" smtClean="0">
                <a:latin typeface="Arial" charset="0"/>
              </a:rPr>
              <a:pPr/>
              <a:t>25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7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90818" name="Marcador de Posição de Nota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>
              <a:latin typeface="Arial" charset="0"/>
            </a:endParaRPr>
          </a:p>
        </p:txBody>
      </p:sp>
      <p:sp>
        <p:nvSpPr>
          <p:cNvPr id="290819" name="Marcador de Posição do Número do Diapositivo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B78CF8-4FAD-4627-917D-3884C4C6410E}" type="slidenum">
              <a:rPr lang="en-US" smtClean="0">
                <a:latin typeface="Arial" charset="0"/>
              </a:rPr>
              <a:pPr/>
              <a:t>26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5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92866" name="Marcador de Posição de Nota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>
              <a:latin typeface="Arial" charset="0"/>
            </a:endParaRPr>
          </a:p>
        </p:txBody>
      </p:sp>
      <p:sp>
        <p:nvSpPr>
          <p:cNvPr id="292867" name="Marcador de Posição do Número do Diapositivo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9F6D17-425A-4285-80E5-A6C8D05642BA}" type="slidenum">
              <a:rPr lang="en-US" smtClean="0">
                <a:latin typeface="Arial" charset="0"/>
              </a:rPr>
              <a:pPr/>
              <a:t>27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3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94914" name="Marcador de Posição de Nota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>
              <a:latin typeface="Arial" charset="0"/>
            </a:endParaRPr>
          </a:p>
        </p:txBody>
      </p:sp>
      <p:sp>
        <p:nvSpPr>
          <p:cNvPr id="294915" name="Marcador de Posição do Número do Diapositivo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44D4DF-1BEF-4448-B4ED-201FC9F3452E}" type="slidenum">
              <a:rPr lang="en-US" smtClean="0">
                <a:latin typeface="Arial" charset="0"/>
              </a:rPr>
              <a:pPr/>
              <a:t>28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1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96962" name="Marcador de Posição de Nota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>
              <a:latin typeface="Arial" charset="0"/>
            </a:endParaRPr>
          </a:p>
        </p:txBody>
      </p:sp>
      <p:sp>
        <p:nvSpPr>
          <p:cNvPr id="296963" name="Marcador de Posição do Número do Diapositivo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F14D7B-078A-4C2B-8195-7E72C10E0F9B}" type="slidenum">
              <a:rPr lang="en-US" smtClean="0">
                <a:latin typeface="Arial" charset="0"/>
              </a:rPr>
              <a:pPr/>
              <a:t>29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4588" y="685800"/>
            <a:ext cx="4570412" cy="3427413"/>
          </a:xfrm>
          <a:ln/>
        </p:spPr>
      </p:sp>
      <p:sp>
        <p:nvSpPr>
          <p:cNvPr id="24576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5563" tIns="47781" rIns="95563" bIns="47781"/>
          <a:lstStyle/>
          <a:p>
            <a:pPr eaLnBrk="1" hangingPunct="1">
              <a:spcBef>
                <a:spcPct val="0"/>
              </a:spcBef>
            </a:pPr>
            <a:endParaRPr lang="pt-PT">
              <a:latin typeface="Arial" charset="0"/>
            </a:endParaRPr>
          </a:p>
        </p:txBody>
      </p:sp>
      <p:sp>
        <p:nvSpPr>
          <p:cNvPr id="50180" name="Slide Number Placeholder 4"/>
          <p:cNvSpPr txBox="1">
            <a:spLocks noGrp="1"/>
          </p:cNvSpPr>
          <p:nvPr/>
        </p:nvSpPr>
        <p:spPr bwMode="auto">
          <a:xfrm>
            <a:off x="3886200" y="8685213"/>
            <a:ext cx="2970213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5563" tIns="47781" rIns="95563" bIns="47781" anchor="b"/>
          <a:lstStyle/>
          <a:p>
            <a:pPr algn="r">
              <a:defRPr/>
            </a:pPr>
            <a:fld id="{B7EF37F6-06F9-4076-9E6C-4025ECE754A6}" type="slidenum">
              <a:rPr lang="pt-PT" sz="1300">
                <a:latin typeface="+mn-lt"/>
              </a:rPr>
              <a:pPr algn="r">
                <a:defRPr/>
              </a:pPr>
              <a:t>3</a:t>
            </a:fld>
            <a:endParaRPr lang="pt-PT" sz="1300">
              <a:latin typeface="+mn-lt"/>
            </a:endParaRPr>
          </a:p>
        </p:txBody>
      </p:sp>
      <p:sp>
        <p:nvSpPr>
          <p:cNvPr id="50181" name="Date Placeholder 5"/>
          <p:cNvSpPr txBox="1">
            <a:spLocks noGrp="1"/>
          </p:cNvSpPr>
          <p:nvPr/>
        </p:nvSpPr>
        <p:spPr bwMode="auto">
          <a:xfrm>
            <a:off x="3886200" y="0"/>
            <a:ext cx="2970213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5563" tIns="47781" rIns="95563" bIns="47781"/>
          <a:lstStyle/>
          <a:p>
            <a:pPr algn="r">
              <a:defRPr/>
            </a:pPr>
            <a:fld id="{E2AC2AC3-3167-49EE-AEA8-AFE079AD22E7}" type="datetime1">
              <a:rPr lang="pt-PT" sz="1300">
                <a:latin typeface="+mn-lt"/>
              </a:rPr>
              <a:pPr algn="r">
                <a:defRPr/>
              </a:pPr>
              <a:t>21/04/2021</a:t>
            </a:fld>
            <a:endParaRPr lang="pt-PT" sz="1300">
              <a:latin typeface="+mn-lt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09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99010" name="Marcador de Posição de Nota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>
              <a:latin typeface="Arial" charset="0"/>
            </a:endParaRPr>
          </a:p>
        </p:txBody>
      </p:sp>
      <p:sp>
        <p:nvSpPr>
          <p:cNvPr id="299011" name="Marcador de Posição do Número do Diapositivo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7732C5-E6BE-4202-89B4-212D00DA94EC}" type="slidenum">
              <a:rPr lang="en-US" smtClean="0">
                <a:latin typeface="Arial" charset="0"/>
              </a:rPr>
              <a:pPr/>
              <a:t>30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7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01058" name="Marcador de Posição de Nota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>
              <a:latin typeface="Arial" charset="0"/>
            </a:endParaRPr>
          </a:p>
        </p:txBody>
      </p:sp>
      <p:sp>
        <p:nvSpPr>
          <p:cNvPr id="301059" name="Marcador de Posição do Número do Diapositivo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CA93E0-6BD4-4C88-92CF-344F439FB114}" type="slidenum">
              <a:rPr lang="en-US" smtClean="0">
                <a:latin typeface="Arial" charset="0"/>
              </a:rPr>
              <a:pPr/>
              <a:t>31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5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03106" name="Marcador de Posição de Nota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>
              <a:latin typeface="Arial" charset="0"/>
            </a:endParaRPr>
          </a:p>
        </p:txBody>
      </p:sp>
      <p:sp>
        <p:nvSpPr>
          <p:cNvPr id="303107" name="Marcador de Posição do Número do Diapositivo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60873E-C771-4A45-AC80-A0B65B199060}" type="slidenum">
              <a:rPr lang="en-US" smtClean="0">
                <a:latin typeface="Arial" charset="0"/>
              </a:rPr>
              <a:pPr/>
              <a:t>32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3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05154" name="Marcador de Posição de Nota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>
              <a:latin typeface="Arial" charset="0"/>
            </a:endParaRPr>
          </a:p>
        </p:txBody>
      </p:sp>
      <p:sp>
        <p:nvSpPr>
          <p:cNvPr id="305155" name="Marcador de Posição do Número do Diapositivo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AE6365-0E26-44E4-AA38-0E28316A88FE}" type="slidenum">
              <a:rPr lang="en-US" smtClean="0">
                <a:latin typeface="Arial" charset="0"/>
              </a:rPr>
              <a:pPr/>
              <a:t>33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1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07202" name="Marcador de Posição de Nota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>
              <a:latin typeface="Arial" charset="0"/>
            </a:endParaRPr>
          </a:p>
        </p:txBody>
      </p:sp>
      <p:sp>
        <p:nvSpPr>
          <p:cNvPr id="307203" name="Marcador de Posição do Número do Diapositivo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2D4B71-7961-4B79-BB94-0FABFB49B11C}" type="slidenum">
              <a:rPr lang="en-US" smtClean="0">
                <a:latin typeface="Arial" charset="0"/>
              </a:rPr>
              <a:pPr/>
              <a:t>34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49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09250" name="Marcador de Posição de Nota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>
              <a:latin typeface="Arial" charset="0"/>
            </a:endParaRPr>
          </a:p>
        </p:txBody>
      </p:sp>
      <p:sp>
        <p:nvSpPr>
          <p:cNvPr id="309251" name="Marcador de Posição do Número do Diapositivo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4014B0-443E-4C61-B979-574496CF80AD}" type="slidenum">
              <a:rPr lang="en-US" smtClean="0">
                <a:latin typeface="Arial" charset="0"/>
              </a:rPr>
              <a:pPr/>
              <a:t>35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7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11298" name="Marcador de Posição de Nota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>
              <a:latin typeface="Arial" charset="0"/>
            </a:endParaRPr>
          </a:p>
        </p:txBody>
      </p:sp>
      <p:sp>
        <p:nvSpPr>
          <p:cNvPr id="311299" name="Marcador de Posição do Número do Diapositivo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65530E-9F2F-4224-BA34-C0D9AF9D9B1D}" type="slidenum">
              <a:rPr lang="en-US" smtClean="0">
                <a:latin typeface="Arial" charset="0"/>
              </a:rPr>
              <a:pPr/>
              <a:t>36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5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13346" name="Marcador de Posição de Nota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>
              <a:latin typeface="Arial" charset="0"/>
            </a:endParaRPr>
          </a:p>
        </p:txBody>
      </p:sp>
      <p:sp>
        <p:nvSpPr>
          <p:cNvPr id="313347" name="Marcador de Posição do Número do Diapositivo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DB46C9-0211-4442-AF20-CEB4726BD8AB}" type="slidenum">
              <a:rPr lang="en-US" smtClean="0">
                <a:latin typeface="Arial" charset="0"/>
              </a:rPr>
              <a:pPr/>
              <a:t>37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3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15394" name="Marcador de Posição de Nota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>
              <a:latin typeface="Arial" charset="0"/>
            </a:endParaRPr>
          </a:p>
        </p:txBody>
      </p:sp>
      <p:sp>
        <p:nvSpPr>
          <p:cNvPr id="315395" name="Marcador de Posição do Número do Diapositivo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82CAE7-9471-4AF8-9310-600DE7C90869}" type="slidenum">
              <a:rPr lang="en-US" smtClean="0">
                <a:latin typeface="Arial" charset="0"/>
              </a:rPr>
              <a:pPr/>
              <a:t>38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1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17442" name="Marcador de Posição de Nota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>
              <a:latin typeface="Arial" charset="0"/>
            </a:endParaRPr>
          </a:p>
        </p:txBody>
      </p:sp>
      <p:sp>
        <p:nvSpPr>
          <p:cNvPr id="317443" name="Marcador de Posição do Número do Diapositivo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F9C73E-1AC8-45AE-861D-FF6377855F67}" type="slidenum">
              <a:rPr lang="en-US" smtClean="0">
                <a:latin typeface="Arial" charset="0"/>
              </a:rPr>
              <a:pPr/>
              <a:t>39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7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49858" name="Marcador de Posição de Nota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>
              <a:latin typeface="Arial" charset="0"/>
            </a:endParaRPr>
          </a:p>
        </p:txBody>
      </p:sp>
      <p:sp>
        <p:nvSpPr>
          <p:cNvPr id="249859" name="Marcador de Posição do Número do Diapositivo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8E59F1-82E2-4304-B5FA-5EF0ED7F0C04}" type="slidenum">
              <a:rPr lang="en-US" smtClean="0">
                <a:latin typeface="Arial" charset="0"/>
              </a:rPr>
              <a:pPr/>
              <a:t>4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89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19490" name="Marcador de Posição de Nota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>
              <a:latin typeface="Arial" charset="0"/>
            </a:endParaRPr>
          </a:p>
        </p:txBody>
      </p:sp>
      <p:sp>
        <p:nvSpPr>
          <p:cNvPr id="319491" name="Marcador de Posição do Número do Diapositivo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5ADCE8-BC2D-45B4-8FEC-D660366314B5}" type="slidenum">
              <a:rPr lang="en-US" smtClean="0">
                <a:latin typeface="Arial" charset="0"/>
              </a:rPr>
              <a:pPr/>
              <a:t>40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7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21538" name="Marcador de Posição de Nota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>
              <a:latin typeface="Arial" charset="0"/>
            </a:endParaRPr>
          </a:p>
        </p:txBody>
      </p:sp>
      <p:sp>
        <p:nvSpPr>
          <p:cNvPr id="321539" name="Marcador de Posição do Número do Diapositivo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AE0571-B4B1-4B21-864B-FAE5CE3E48A0}" type="slidenum">
              <a:rPr lang="en-US" smtClean="0">
                <a:latin typeface="Arial" charset="0"/>
              </a:rPr>
              <a:pPr/>
              <a:t>41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5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23586" name="Marcador de Posição de Nota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>
              <a:latin typeface="Arial" charset="0"/>
            </a:endParaRPr>
          </a:p>
        </p:txBody>
      </p:sp>
      <p:sp>
        <p:nvSpPr>
          <p:cNvPr id="323587" name="Marcador de Posição do Número do Diapositivo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6D3DBA-F5EE-486C-84C3-2D0A9F62C132}" type="slidenum">
              <a:rPr lang="en-US" smtClean="0">
                <a:latin typeface="Arial" charset="0"/>
              </a:rPr>
              <a:pPr/>
              <a:t>42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3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25634" name="Marcador de Posição de Nota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>
              <a:latin typeface="Arial" charset="0"/>
            </a:endParaRPr>
          </a:p>
        </p:txBody>
      </p:sp>
      <p:sp>
        <p:nvSpPr>
          <p:cNvPr id="325635" name="Marcador de Posição do Número do Diapositivo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15AF98-7B15-4012-A647-D374A91151FE}" type="slidenum">
              <a:rPr lang="en-US" smtClean="0">
                <a:latin typeface="Arial" charset="0"/>
              </a:rPr>
              <a:pPr/>
              <a:t>43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1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27682" name="Marcador de Posição de Nota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>
              <a:latin typeface="Arial" charset="0"/>
            </a:endParaRPr>
          </a:p>
        </p:txBody>
      </p:sp>
      <p:sp>
        <p:nvSpPr>
          <p:cNvPr id="327683" name="Marcador de Posição do Número do Diapositivo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AB8E19-9FDF-4E6A-9858-C32834114647}" type="slidenum">
              <a:rPr lang="en-US" smtClean="0">
                <a:latin typeface="Arial" charset="0"/>
              </a:rPr>
              <a:pPr/>
              <a:t>44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29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29730" name="Marcador de Posição de Nota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>
              <a:latin typeface="Arial" charset="0"/>
            </a:endParaRPr>
          </a:p>
        </p:txBody>
      </p:sp>
      <p:sp>
        <p:nvSpPr>
          <p:cNvPr id="329731" name="Marcador de Posição do Número do Diapositivo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7FD613-3EC7-49AD-B7A0-F2BC936987DB}" type="slidenum">
              <a:rPr lang="en-US" smtClean="0">
                <a:latin typeface="Arial" charset="0"/>
              </a:rPr>
              <a:pPr/>
              <a:t>45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7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31778" name="Marcador de Posição de Nota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>
              <a:latin typeface="Arial" charset="0"/>
            </a:endParaRPr>
          </a:p>
        </p:txBody>
      </p:sp>
      <p:sp>
        <p:nvSpPr>
          <p:cNvPr id="331779" name="Marcador de Posição do Número do Diapositivo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6B0822-AAF9-4154-91FA-CCC32CD37A32}" type="slidenum">
              <a:rPr lang="en-US" smtClean="0">
                <a:latin typeface="Arial" charset="0"/>
              </a:rPr>
              <a:pPr/>
              <a:t>46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5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33826" name="Marcador de Posição de Nota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>
              <a:latin typeface="Arial" charset="0"/>
            </a:endParaRPr>
          </a:p>
        </p:txBody>
      </p:sp>
      <p:sp>
        <p:nvSpPr>
          <p:cNvPr id="333827" name="Marcador de Posição do Número do Diapositivo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20D65D-1525-4FF7-ADB2-C42E8B702373}" type="slidenum">
              <a:rPr lang="en-US" smtClean="0">
                <a:latin typeface="Arial" charset="0"/>
              </a:rPr>
              <a:pPr/>
              <a:t>47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3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35874" name="Marcador de Posição de Nota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>
              <a:latin typeface="Arial" charset="0"/>
            </a:endParaRPr>
          </a:p>
        </p:txBody>
      </p:sp>
      <p:sp>
        <p:nvSpPr>
          <p:cNvPr id="335875" name="Marcador de Posição do Número do Diapositivo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13A9AD-2C39-4936-AC73-6189383F4E6A}" type="slidenum">
              <a:rPr lang="en-US" smtClean="0">
                <a:latin typeface="Arial" charset="0"/>
              </a:rPr>
              <a:pPr/>
              <a:t>48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1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37922" name="Marcador de Posição de Nota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>
              <a:latin typeface="Arial" charset="0"/>
            </a:endParaRPr>
          </a:p>
        </p:txBody>
      </p:sp>
      <p:sp>
        <p:nvSpPr>
          <p:cNvPr id="337923" name="Marcador de Posição do Número do Diapositivo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2BA873-6D56-4E8A-B603-EA0CD9E5707B}" type="slidenum">
              <a:rPr lang="en-US" smtClean="0">
                <a:latin typeface="Arial" charset="0"/>
              </a:rPr>
              <a:pPr/>
              <a:t>49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5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51906" name="Marcador de Posição de Nota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>
              <a:latin typeface="Arial" charset="0"/>
            </a:endParaRPr>
          </a:p>
        </p:txBody>
      </p:sp>
      <p:sp>
        <p:nvSpPr>
          <p:cNvPr id="251907" name="Marcador de Posição do Número do Diapositivo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23D4C9-221A-4066-8BCD-63FDB10B1009}" type="slidenum">
              <a:rPr lang="en-US" smtClean="0">
                <a:latin typeface="Arial" charset="0"/>
              </a:rPr>
              <a:pPr/>
              <a:t>5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69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39970" name="Marcador de Posição de Nota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>
              <a:latin typeface="Arial" charset="0"/>
            </a:endParaRPr>
          </a:p>
        </p:txBody>
      </p:sp>
      <p:sp>
        <p:nvSpPr>
          <p:cNvPr id="339971" name="Marcador de Posição do Número do Diapositivo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2DFDFC-EDDA-4D2C-A39F-F069084531A7}" type="slidenum">
              <a:rPr lang="en-US" smtClean="0">
                <a:latin typeface="Arial" charset="0"/>
              </a:rPr>
              <a:pPr/>
              <a:t>50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7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42018" name="Marcador de Posição de Nota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>
              <a:latin typeface="Arial" charset="0"/>
            </a:endParaRPr>
          </a:p>
        </p:txBody>
      </p:sp>
      <p:sp>
        <p:nvSpPr>
          <p:cNvPr id="342019" name="Marcador de Posição do Número do Diapositivo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B6FDC0-137A-483E-AA7D-970207FFCE51}" type="slidenum">
              <a:rPr lang="en-US" smtClean="0">
                <a:latin typeface="Arial" charset="0"/>
              </a:rPr>
              <a:pPr/>
              <a:t>51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3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53954" name="Marcador de Posição de Nota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>
              <a:latin typeface="Arial" charset="0"/>
            </a:endParaRPr>
          </a:p>
        </p:txBody>
      </p:sp>
      <p:sp>
        <p:nvSpPr>
          <p:cNvPr id="253955" name="Marcador de Posição do Número do Diapositivo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77835F-10BF-4673-903E-8B61F3E242E7}" type="slidenum">
              <a:rPr lang="en-US" smtClean="0">
                <a:latin typeface="Arial" charset="0"/>
              </a:rPr>
              <a:pPr/>
              <a:t>6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1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56002" name="Marcador de Posição de Nota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>
              <a:latin typeface="Arial" charset="0"/>
            </a:endParaRPr>
          </a:p>
        </p:txBody>
      </p:sp>
      <p:sp>
        <p:nvSpPr>
          <p:cNvPr id="256003" name="Marcador de Posição do Número do Diapositivo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AB51D2-2C21-48AF-A9D6-150DB9511082}" type="slidenum">
              <a:rPr lang="en-US" smtClean="0">
                <a:latin typeface="Arial" charset="0"/>
              </a:rPr>
              <a:pPr/>
              <a:t>7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49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58050" name="Marcador de Posição de Nota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>
              <a:latin typeface="Arial" charset="0"/>
            </a:endParaRPr>
          </a:p>
        </p:txBody>
      </p:sp>
      <p:sp>
        <p:nvSpPr>
          <p:cNvPr id="258051" name="Marcador de Posição do Número do Diapositivo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69CB33-FA06-4D59-BADC-619507A9067A}" type="slidenum">
              <a:rPr lang="en-US" smtClean="0">
                <a:latin typeface="Arial" charset="0"/>
              </a:rPr>
              <a:pPr/>
              <a:t>8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7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60098" name="Marcador de Posição de Nota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>
              <a:latin typeface="Arial" charset="0"/>
            </a:endParaRPr>
          </a:p>
        </p:txBody>
      </p:sp>
      <p:sp>
        <p:nvSpPr>
          <p:cNvPr id="260099" name="Marcador de Posição do Número do Diapositivo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C38015-47EC-4BEC-ADEB-A9DB6EE45C1C}" type="slidenum">
              <a:rPr lang="en-US" smtClean="0">
                <a:latin typeface="Arial" charset="0"/>
              </a:rPr>
              <a:pPr/>
              <a:t>9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D316F-7650-4CEE-9DFC-C3DC1BE0493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77D8A-0A17-4744-B6A2-E41B16032FC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D1B911-5BB6-4DC5-B3F9-696B187A75D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29752B-2368-430A-8F89-220FC4EB737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E5953-9D74-447D-B0C2-3CE59759ACE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80618C-3A0D-4DBB-9A12-6CA231A512C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4A865-2EE5-4284-8F22-6BFA9CED400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10AAC0-779F-4FDC-AA6D-CC2898185C3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6D978-E788-423B-9048-D2C96C19156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50EE4A-50D9-48DE-8D18-B2381B5D8C4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E5F4D-585E-40FB-98C0-A574FC1A5A4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B73DAFA4-AD5D-411B-91F2-78D12AF863C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2" name="Slide Number Placeholder 2"/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CDCFF5E6-0709-4993-89C9-F6D4F131F277}" type="slidenum">
              <a:rPr lang="pt-PT" sz="1200">
                <a:latin typeface="Century Gothic" pitchFamily="34" charset="0"/>
              </a:rPr>
              <a:pPr algn="r"/>
              <a:t>1</a:t>
            </a:fld>
            <a:endParaRPr lang="pt-PT" sz="1200">
              <a:latin typeface="Century Gothic" pitchFamily="34" charset="0"/>
            </a:endParaRPr>
          </a:p>
        </p:txBody>
      </p:sp>
      <p:graphicFrame>
        <p:nvGraphicFramePr>
          <p:cNvPr id="242691" name="Object 7"/>
          <p:cNvGraphicFramePr>
            <a:graphicFrameLocks noChangeAspect="1"/>
          </p:cNvGraphicFramePr>
          <p:nvPr/>
        </p:nvGraphicFramePr>
        <p:xfrm>
          <a:off x="0" y="0"/>
          <a:ext cx="1270000" cy="1338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magem de mapa de bits" r:id="rId3" imgW="3809524" imgH="2857899" progId="PBrush">
                  <p:embed/>
                </p:oleObj>
              </mc:Choice>
              <mc:Fallback>
                <p:oleObj name="Imagem de mapa de bits" r:id="rId3" imgW="3809524" imgH="2857899" progId="PBrush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20790" t="7558" r="34966" b="22675"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270000" cy="1338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2693" name="Rectangle 8"/>
          <p:cNvSpPr>
            <a:spLocks noChangeArrowheads="1"/>
          </p:cNvSpPr>
          <p:nvPr/>
        </p:nvSpPr>
        <p:spPr bwMode="auto">
          <a:xfrm>
            <a:off x="1357313" y="500063"/>
            <a:ext cx="7786687" cy="428625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pt-PT" sz="2400" b="1" dirty="0">
                <a:solidFill>
                  <a:schemeClr val="bg1"/>
                </a:solidFill>
                <a:latin typeface="Century Gothic" pitchFamily="34" charset="0"/>
              </a:rPr>
              <a:t>Política Industrial e Competitividade</a:t>
            </a:r>
            <a:endParaRPr lang="pt-PT" sz="2400" dirty="0">
              <a:solidFill>
                <a:schemeClr val="tx2"/>
              </a:solidFill>
              <a:latin typeface="Century Gothic" pitchFamily="34" charset="0"/>
            </a:endParaRPr>
          </a:p>
        </p:txBody>
      </p:sp>
      <p:sp>
        <p:nvSpPr>
          <p:cNvPr id="242694" name="TextBox 7"/>
          <p:cNvSpPr txBox="1">
            <a:spLocks noChangeArrowheads="1"/>
          </p:cNvSpPr>
          <p:nvPr/>
        </p:nvSpPr>
        <p:spPr bwMode="auto">
          <a:xfrm>
            <a:off x="428625" y="1905000"/>
            <a:ext cx="8323263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3400" indent="-533400">
              <a:buFont typeface="+mj-lt"/>
              <a:buAutoNum type="arabicPeriod" startAt="4"/>
              <a:tabLst>
                <a:tab pos="533400" algn="l"/>
              </a:tabLst>
            </a:pPr>
            <a:r>
              <a:rPr lang="pt-PT" sz="1900" b="1" dirty="0">
                <a:latin typeface="Book Antiqua" pitchFamily="18" charset="0"/>
              </a:rPr>
              <a:t>A Organização e as Tipologias da Política Económica e Industrial: a Intervenção ao nível da Envolvente Empresarial</a:t>
            </a:r>
            <a:endParaRPr lang="pt-PT" sz="1900" dirty="0">
              <a:latin typeface="Book Antiqua" pitchFamily="18" charset="0"/>
            </a:endParaRPr>
          </a:p>
          <a:p>
            <a:pPr marL="1423988" lvl="1" indent="-342900">
              <a:spcBef>
                <a:spcPts val="600"/>
              </a:spcBef>
              <a:tabLst>
                <a:tab pos="533400" algn="l"/>
              </a:tabLst>
            </a:pPr>
            <a:r>
              <a:rPr lang="pt-BR" sz="1900" dirty="0">
                <a:latin typeface="Book Antiqua" pitchFamily="18" charset="0"/>
              </a:rPr>
              <a:t>4.1. O modelo de organização da política económica/industrial</a:t>
            </a:r>
          </a:p>
          <a:p>
            <a:pPr marL="1423988" lvl="1" indent="-342900">
              <a:spcBef>
                <a:spcPts val="600"/>
              </a:spcBef>
              <a:tabLst>
                <a:tab pos="533400" algn="l"/>
              </a:tabLst>
            </a:pPr>
            <a:r>
              <a:rPr lang="pt-PT" sz="1900" dirty="0">
                <a:latin typeface="Book Antiqua" pitchFamily="18" charset="0"/>
              </a:rPr>
              <a:t>4.2. As políticas públicas de base microeconómica</a:t>
            </a:r>
          </a:p>
          <a:p>
            <a:pPr marL="1714500" lvl="3" indent="-342900">
              <a:spcBef>
                <a:spcPts val="600"/>
              </a:spcBef>
              <a:tabLst>
                <a:tab pos="533400" algn="l"/>
              </a:tabLst>
            </a:pPr>
            <a:r>
              <a:rPr lang="pt-PT" sz="1900" dirty="0">
                <a:latin typeface="Book Antiqua" pitchFamily="18" charset="0"/>
              </a:rPr>
              <a:t>	A política industrial</a:t>
            </a:r>
          </a:p>
          <a:p>
            <a:pPr marL="1714500" lvl="3" indent="-342900">
              <a:spcBef>
                <a:spcPts val="600"/>
              </a:spcBef>
              <a:tabLst>
                <a:tab pos="533400" algn="l"/>
              </a:tabLst>
            </a:pPr>
            <a:r>
              <a:rPr lang="pt-PT" sz="1900" dirty="0">
                <a:latin typeface="Book Antiqua" pitchFamily="18" charset="0"/>
              </a:rPr>
              <a:t>	A política de inovação</a:t>
            </a:r>
          </a:p>
          <a:p>
            <a:pPr marL="1714500" lvl="3" indent="-342900">
              <a:spcBef>
                <a:spcPts val="600"/>
              </a:spcBef>
              <a:tabLst>
                <a:tab pos="533400" algn="l"/>
              </a:tabLst>
            </a:pPr>
            <a:r>
              <a:rPr lang="pt-PT" sz="1900" dirty="0">
                <a:latin typeface="Book Antiqua" pitchFamily="18" charset="0"/>
              </a:rPr>
              <a:t>	A política de concorrência</a:t>
            </a:r>
          </a:p>
          <a:p>
            <a:pPr marL="1423988" lvl="1" indent="-342900">
              <a:spcBef>
                <a:spcPts val="600"/>
              </a:spcBef>
              <a:tabLst>
                <a:tab pos="533400" algn="l"/>
              </a:tabLst>
            </a:pPr>
            <a:r>
              <a:rPr lang="pt-BR" sz="1900" dirty="0">
                <a:latin typeface="Book Antiqua" pitchFamily="18" charset="0"/>
              </a:rPr>
              <a:t>4.3. As políticas macroeconómicas de regulação conjuntural</a:t>
            </a:r>
          </a:p>
          <a:p>
            <a:pPr marL="1714500" lvl="3" indent="-342900">
              <a:spcBef>
                <a:spcPts val="600"/>
              </a:spcBef>
              <a:tabLst>
                <a:tab pos="533400" algn="l"/>
              </a:tabLst>
            </a:pPr>
            <a:r>
              <a:rPr lang="pt-BR" sz="1900" dirty="0">
                <a:latin typeface="Book Antiqua" pitchFamily="18" charset="0"/>
              </a:rPr>
              <a:t>	As políticas macroeconómicas de regulação conjuntural no contexto da União Económica e Monetária Europeia – UEM e Pacto de Estabilidade e Crescimento</a:t>
            </a:r>
          </a:p>
        </p:txBody>
      </p:sp>
      <p:sp>
        <p:nvSpPr>
          <p:cNvPr id="242695" name="Marcador de Posição do Rodapé 2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PT" sz="1200" dirty="0">
                <a:solidFill>
                  <a:srgbClr val="898989"/>
                </a:solidFill>
              </a:rPr>
              <a:t>PIC - 2020/2021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1" name="Marcador de Posição do Rodapé 2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PT" sz="1200" dirty="0">
                <a:solidFill>
                  <a:srgbClr val="898989"/>
                </a:solidFill>
              </a:rPr>
              <a:t>PIC - 2020/2021</a:t>
            </a:r>
          </a:p>
        </p:txBody>
      </p:sp>
      <p:sp>
        <p:nvSpPr>
          <p:cNvPr id="59399" name="TextBox 7"/>
          <p:cNvSpPr txBox="1">
            <a:spLocks noChangeArrowheads="1"/>
          </p:cNvSpPr>
          <p:nvPr/>
        </p:nvSpPr>
        <p:spPr bwMode="auto">
          <a:xfrm>
            <a:off x="1066800" y="2000250"/>
            <a:ext cx="72913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7338" indent="-287338">
              <a:buFont typeface="Wingdings" pitchFamily="2" charset="2"/>
              <a:buChar char="v"/>
            </a:pPr>
            <a:r>
              <a:rPr lang="pt-PT" b="1"/>
              <a:t>POLÍTICA: decisão - </a:t>
            </a:r>
            <a:r>
              <a:rPr lang="pt-PT"/>
              <a:t>hierarquização de problemas e objectivos, escolha de instrumentos e de meios </a:t>
            </a:r>
            <a:r>
              <a:rPr lang="pt-PT">
                <a:cs typeface="Arial" charset="0"/>
              </a:rPr>
              <a:t>→ </a:t>
            </a:r>
            <a:r>
              <a:rPr lang="pt-PT" b="1">
                <a:cs typeface="Arial" charset="0"/>
              </a:rPr>
              <a:t>Intervenção</a:t>
            </a:r>
          </a:p>
        </p:txBody>
      </p:sp>
      <p:sp>
        <p:nvSpPr>
          <p:cNvPr id="59400" name="TextBox 8"/>
          <p:cNvSpPr txBox="1">
            <a:spLocks noChangeArrowheads="1"/>
          </p:cNvSpPr>
          <p:nvPr/>
        </p:nvSpPr>
        <p:spPr bwMode="auto">
          <a:xfrm>
            <a:off x="1066800" y="2786063"/>
            <a:ext cx="729138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7338" indent="-287338">
              <a:buFont typeface="Wingdings" pitchFamily="2" charset="2"/>
              <a:buChar char="v"/>
            </a:pPr>
            <a:r>
              <a:rPr lang="pt-PT" b="1"/>
              <a:t>TÉCNICA: </a:t>
            </a:r>
            <a:r>
              <a:rPr lang="pt-PT"/>
              <a:t>estudos de apoio à identificação dos problemas, tendências, rupturas (diagnóstico, prospectiva); construção e aplicação de modelos de simulação </a:t>
            </a:r>
            <a:endParaRPr lang="en-US"/>
          </a:p>
        </p:txBody>
      </p:sp>
      <p:sp>
        <p:nvSpPr>
          <p:cNvPr id="261124" name="TextBox 6"/>
          <p:cNvSpPr txBox="1">
            <a:spLocks noChangeArrowheads="1"/>
          </p:cNvSpPr>
          <p:nvPr/>
        </p:nvSpPr>
        <p:spPr bwMode="auto">
          <a:xfrm>
            <a:off x="642938" y="1285875"/>
            <a:ext cx="7786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b="1"/>
              <a:t>A ARTICULAÇÃO ENTRE AS DIMENSÕES DA POLÍTICA ECONÓMICA</a:t>
            </a:r>
            <a:endParaRPr lang="en-US" b="1"/>
          </a:p>
        </p:txBody>
      </p:sp>
      <p:sp>
        <p:nvSpPr>
          <p:cNvPr id="59403" name="TextBox 11"/>
          <p:cNvSpPr txBox="1">
            <a:spLocks noChangeArrowheads="1"/>
          </p:cNvSpPr>
          <p:nvPr/>
        </p:nvSpPr>
        <p:spPr bwMode="auto">
          <a:xfrm>
            <a:off x="838200" y="4429125"/>
            <a:ext cx="25146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sz="1600"/>
              <a:t>Representação </a:t>
            </a:r>
            <a:r>
              <a:rPr lang="pt-PT" sz="1600" b="1"/>
              <a:t>simplificada</a:t>
            </a:r>
            <a:r>
              <a:rPr lang="pt-PT" sz="1600"/>
              <a:t> do funcionamento das economias, nos planos:</a:t>
            </a:r>
          </a:p>
        </p:txBody>
      </p:sp>
      <p:sp>
        <p:nvSpPr>
          <p:cNvPr id="261126" name="TextBox 10"/>
          <p:cNvSpPr txBox="1">
            <a:spLocks noChangeArrowheads="1"/>
          </p:cNvSpPr>
          <p:nvPr/>
        </p:nvSpPr>
        <p:spPr bwMode="auto">
          <a:xfrm>
            <a:off x="3733800" y="4429125"/>
            <a:ext cx="512445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8775" indent="-358775">
              <a:buFont typeface="Wingdings" pitchFamily="2" charset="2"/>
              <a:buChar char="§"/>
            </a:pPr>
            <a:r>
              <a:rPr lang="pt-PT" b="1"/>
              <a:t>Macroeconómico</a:t>
            </a:r>
            <a:r>
              <a:rPr lang="pt-PT"/>
              <a:t> : variáveis e mecanismos de equilíbrio</a:t>
            </a:r>
          </a:p>
          <a:p>
            <a:pPr marL="358775" indent="-358775">
              <a:buFont typeface="Wingdings" pitchFamily="2" charset="2"/>
              <a:buChar char="§"/>
            </a:pPr>
            <a:r>
              <a:rPr lang="pt-PT" b="1"/>
              <a:t>Microeconómico: </a:t>
            </a:r>
            <a:r>
              <a:rPr lang="pt-PT"/>
              <a:t>comportamento dos agentes</a:t>
            </a:r>
          </a:p>
          <a:p>
            <a:pPr marL="358775" indent="-358775">
              <a:buFont typeface="Wingdings" pitchFamily="2" charset="2"/>
              <a:buChar char="§"/>
            </a:pPr>
            <a:r>
              <a:rPr lang="pt-PT" b="1"/>
              <a:t>Mesoeconómico</a:t>
            </a:r>
            <a:r>
              <a:rPr lang="pt-PT"/>
              <a:t>: dimensões infranacionais: sectores e regiões</a:t>
            </a:r>
            <a:endParaRPr lang="en-US"/>
          </a:p>
        </p:txBody>
      </p:sp>
      <p:sp>
        <p:nvSpPr>
          <p:cNvPr id="261127" name="TextBox 5"/>
          <p:cNvSpPr txBox="1">
            <a:spLocks noChangeArrowheads="1"/>
          </p:cNvSpPr>
          <p:nvPr/>
        </p:nvSpPr>
        <p:spPr bwMode="auto">
          <a:xfrm>
            <a:off x="642938" y="4000500"/>
            <a:ext cx="5000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b="1"/>
              <a:t>OS MODELOS NA POLÍTICA ECONÓMICA</a:t>
            </a:r>
            <a:endParaRPr lang="en-US" b="1"/>
          </a:p>
        </p:txBody>
      </p:sp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214313" y="5429250"/>
            <a:ext cx="2133600" cy="1352550"/>
            <a:chOff x="214282" y="5429270"/>
            <a:chExt cx="2133588" cy="1352137"/>
          </a:xfrm>
        </p:grpSpPr>
        <p:sp>
          <p:nvSpPr>
            <p:cNvPr id="261132" name="TextBox 11"/>
            <p:cNvSpPr txBox="1">
              <a:spLocks noChangeArrowheads="1"/>
            </p:cNvSpPr>
            <p:nvPr/>
          </p:nvSpPr>
          <p:spPr bwMode="auto">
            <a:xfrm>
              <a:off x="642910" y="5857892"/>
              <a:ext cx="1704960" cy="9235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t-PT" b="1"/>
                <a:t>(pressupõe) Sustentação teórica</a:t>
              </a:r>
              <a:endParaRPr lang="pt-PT"/>
            </a:p>
          </p:txBody>
        </p:sp>
        <p:sp>
          <p:nvSpPr>
            <p:cNvPr id="16" name="Curved Right Arrow 15"/>
            <p:cNvSpPr/>
            <p:nvPr/>
          </p:nvSpPr>
          <p:spPr>
            <a:xfrm>
              <a:off x="214282" y="5429270"/>
              <a:ext cx="357185" cy="928404"/>
            </a:xfrm>
            <a:prstGeom prst="curv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0" name="Left Brace 19"/>
          <p:cNvSpPr/>
          <p:nvPr/>
        </p:nvSpPr>
        <p:spPr>
          <a:xfrm>
            <a:off x="3429000" y="4419600"/>
            <a:ext cx="152400" cy="1600200"/>
          </a:xfrm>
          <a:prstGeom prst="leftBrace">
            <a:avLst/>
          </a:prstGeom>
          <a:solidFill>
            <a:schemeClr val="bg1"/>
          </a:solidFill>
          <a:ln>
            <a:solidFill>
              <a:schemeClr val="accent1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t-PT" dirty="0"/>
          </a:p>
        </p:txBody>
      </p:sp>
      <p:sp>
        <p:nvSpPr>
          <p:cNvPr id="261130" name="Slide Number Placeholder 2"/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7A00579A-D65B-479E-8B81-7E3CD8972890}" type="slidenum">
              <a:rPr lang="pt-PT" sz="1200">
                <a:latin typeface="Century Gothic" pitchFamily="34" charset="0"/>
              </a:rPr>
              <a:pPr algn="r"/>
              <a:t>10</a:t>
            </a:fld>
            <a:endParaRPr lang="pt-PT" sz="1200">
              <a:latin typeface="Century Gothic" pitchFamily="34" charset="0"/>
            </a:endParaRPr>
          </a:p>
        </p:txBody>
      </p:sp>
      <p:sp>
        <p:nvSpPr>
          <p:cNvPr id="261131" name="CaixaDeTexto 2"/>
          <p:cNvSpPr txBox="1">
            <a:spLocks noChangeArrowheads="1"/>
          </p:cNvSpPr>
          <p:nvPr/>
        </p:nvSpPr>
        <p:spPr bwMode="auto">
          <a:xfrm>
            <a:off x="0" y="0"/>
            <a:ext cx="9144000" cy="519113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pt-PT" sz="2800" b="1" dirty="0">
                <a:solidFill>
                  <a:schemeClr val="bg1"/>
                </a:solidFill>
                <a:latin typeface="Times New Roman" pitchFamily="18" charset="0"/>
              </a:rPr>
              <a:t>4.1. </a:t>
            </a:r>
            <a:r>
              <a:rPr lang="pt-BR" sz="2800" b="1" dirty="0">
                <a:solidFill>
                  <a:schemeClr val="bg1"/>
                </a:solidFill>
                <a:latin typeface="Times New Roman" pitchFamily="18" charset="0"/>
              </a:rPr>
              <a:t>O modelo de organização da política económica</a:t>
            </a:r>
            <a:endParaRPr lang="pt-PT" sz="28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69" name="Marcador de Posição do Rodapé 2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PT" sz="1200" dirty="0">
                <a:solidFill>
                  <a:srgbClr val="898989"/>
                </a:solidFill>
              </a:rPr>
              <a:t>PIC - 2020/2021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0063" y="1201738"/>
            <a:ext cx="6357937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PT" b="1" dirty="0">
                <a:latin typeface="+mn-lt"/>
              </a:rPr>
              <a:t>Objectivos: </a:t>
            </a:r>
            <a:r>
              <a:rPr lang="pt-PT" dirty="0">
                <a:latin typeface="+mn-lt"/>
              </a:rPr>
              <a:t>são os fins a atingir, expressos em </a:t>
            </a:r>
            <a:r>
              <a:rPr lang="pt-PT" b="1" dirty="0">
                <a:solidFill>
                  <a:srgbClr val="C00000"/>
                </a:solidFill>
                <a:latin typeface="+mn-lt"/>
              </a:rPr>
              <a:t>metas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2133600"/>
            <a:ext cx="6929438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PT" b="1" dirty="0">
                <a:latin typeface="+mn-lt"/>
              </a:rPr>
              <a:t>Instrumentos: </a:t>
            </a:r>
            <a:r>
              <a:rPr lang="pt-PT" dirty="0">
                <a:latin typeface="+mn-lt"/>
              </a:rPr>
              <a:t>exprimem-se em </a:t>
            </a:r>
            <a:r>
              <a:rPr lang="pt-PT" b="1" dirty="0">
                <a:solidFill>
                  <a:srgbClr val="C00000"/>
                </a:solidFill>
                <a:latin typeface="+mn-lt"/>
              </a:rPr>
              <a:t>medidas</a:t>
            </a:r>
            <a:r>
              <a:rPr lang="pt-PT" dirty="0">
                <a:latin typeface="+mn-lt"/>
              </a:rPr>
              <a:t> que visam atingir os objectivos.</a:t>
            </a:r>
          </a:p>
          <a:p>
            <a:pPr>
              <a:defRPr/>
            </a:pPr>
            <a:endParaRPr lang="pt-PT" b="1" dirty="0">
              <a:latin typeface="+mn-lt"/>
            </a:endParaRPr>
          </a:p>
        </p:txBody>
      </p:sp>
      <p:sp>
        <p:nvSpPr>
          <p:cNvPr id="263172" name="TextBox 7"/>
          <p:cNvSpPr txBox="1">
            <a:spLocks noChangeArrowheads="1"/>
          </p:cNvSpPr>
          <p:nvPr/>
        </p:nvSpPr>
        <p:spPr bwMode="auto">
          <a:xfrm>
            <a:off x="1828800" y="3429000"/>
            <a:ext cx="6286500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7338" indent="-287338">
              <a:buFont typeface="Wingdings" pitchFamily="2" charset="2"/>
              <a:buChar char="v"/>
            </a:pPr>
            <a:r>
              <a:rPr lang="pt-PT" b="1"/>
              <a:t>Controle pelos decisores políticos</a:t>
            </a:r>
          </a:p>
          <a:p>
            <a:pPr marL="287338" indent="-287338">
              <a:buFont typeface="Wingdings" pitchFamily="2" charset="2"/>
              <a:buChar char="v"/>
            </a:pPr>
            <a:endParaRPr lang="pt-PT" b="1"/>
          </a:p>
          <a:p>
            <a:pPr marL="287338" indent="-287338">
              <a:buFont typeface="Wingdings" pitchFamily="2" charset="2"/>
              <a:buChar char="v"/>
            </a:pPr>
            <a:r>
              <a:rPr lang="pt-PT" b="1"/>
              <a:t>Efectividade: </a:t>
            </a:r>
            <a:r>
              <a:rPr lang="pt-PT"/>
              <a:t>influenciam os objectivos</a:t>
            </a:r>
          </a:p>
          <a:p>
            <a:pPr marL="287338" indent="-287338">
              <a:buFont typeface="Wingdings" pitchFamily="2" charset="2"/>
              <a:buChar char="v"/>
            </a:pPr>
            <a:endParaRPr lang="pt-PT" b="1"/>
          </a:p>
          <a:p>
            <a:pPr marL="287338" indent="-287338">
              <a:buFont typeface="Wingdings" pitchFamily="2" charset="2"/>
              <a:buChar char="v"/>
            </a:pPr>
            <a:r>
              <a:rPr lang="pt-PT" b="1"/>
              <a:t>Separabilidade ou independência: </a:t>
            </a:r>
            <a:r>
              <a:rPr lang="pt-PT"/>
              <a:t>cada instrumento deve ser distinguível em termos de controle e efectividade</a:t>
            </a:r>
          </a:p>
        </p:txBody>
      </p:sp>
      <p:sp>
        <p:nvSpPr>
          <p:cNvPr id="263173" name="Slide Number Placeholder 2"/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EBFA2B1A-FCDE-4F3A-9F40-C3D945F6A1D0}" type="slidenum">
              <a:rPr lang="pt-PT" sz="1200">
                <a:latin typeface="Century Gothic" pitchFamily="34" charset="0"/>
              </a:rPr>
              <a:pPr algn="r"/>
              <a:t>11</a:t>
            </a:fld>
            <a:endParaRPr lang="pt-PT" sz="1200">
              <a:latin typeface="Century Gothic" pitchFamily="34" charset="0"/>
            </a:endParaRPr>
          </a:p>
        </p:txBody>
      </p:sp>
      <p:sp>
        <p:nvSpPr>
          <p:cNvPr id="263174" name="CaixaDeTexto 2"/>
          <p:cNvSpPr txBox="1">
            <a:spLocks noChangeArrowheads="1"/>
          </p:cNvSpPr>
          <p:nvPr/>
        </p:nvSpPr>
        <p:spPr bwMode="auto">
          <a:xfrm>
            <a:off x="0" y="0"/>
            <a:ext cx="9144000" cy="519113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pt-PT" sz="2800" b="1" dirty="0">
                <a:solidFill>
                  <a:schemeClr val="bg1"/>
                </a:solidFill>
                <a:latin typeface="Times New Roman" pitchFamily="18" charset="0"/>
              </a:rPr>
              <a:t>4.1. </a:t>
            </a:r>
            <a:r>
              <a:rPr lang="pt-BR" sz="2800" b="1" dirty="0">
                <a:solidFill>
                  <a:schemeClr val="bg1"/>
                </a:solidFill>
                <a:latin typeface="Times New Roman" pitchFamily="18" charset="0"/>
              </a:rPr>
              <a:t>O modelo de organização da política económica</a:t>
            </a:r>
            <a:endParaRPr lang="pt-PT" sz="28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7" name="Text Box 2"/>
          <p:cNvSpPr txBox="1">
            <a:spLocks noChangeArrowheads="1"/>
          </p:cNvSpPr>
          <p:nvPr/>
        </p:nvSpPr>
        <p:spPr bwMode="auto">
          <a:xfrm>
            <a:off x="381000" y="1447800"/>
            <a:ext cx="8512175" cy="4800600"/>
          </a:xfrm>
          <a:prstGeom prst="rect">
            <a:avLst/>
          </a:prstGeom>
          <a:solidFill>
            <a:schemeClr val="bg1"/>
          </a:solidFill>
          <a:ln w="12700">
            <a:solidFill>
              <a:srgbClr val="000066"/>
            </a:solidFill>
            <a:miter lim="800000"/>
            <a:headEnd/>
            <a:tailEnd/>
          </a:ln>
          <a:effectLst>
            <a:prstShdw prst="shdw17" dist="17961" dir="13500000">
              <a:srgbClr val="00003D"/>
            </a:prstShdw>
          </a:effectLst>
        </p:spPr>
        <p:txBody>
          <a:bodyPr anchor="ctr">
            <a:spAutoFit/>
          </a:bodyPr>
          <a:lstStyle/>
          <a:p>
            <a:pPr algn="ctr" eaLnBrk="0" hangingPunct="0">
              <a:lnSpc>
                <a:spcPct val="40000"/>
              </a:lnSpc>
            </a:pPr>
            <a:endParaRPr lang="pt-PT" altLang="pt-BR" sz="2000" b="1">
              <a:latin typeface="Times New Roman" pitchFamily="18" charset="0"/>
            </a:endParaRPr>
          </a:p>
          <a:p>
            <a:pPr algn="ctr" eaLnBrk="0" hangingPunct="0"/>
            <a:r>
              <a:rPr lang="pt-PT" altLang="pt-BR" sz="2000" b="1">
                <a:solidFill>
                  <a:srgbClr val="333399"/>
                </a:solidFill>
                <a:latin typeface="Times New Roman" pitchFamily="18" charset="0"/>
              </a:rPr>
              <a:t>CARACTERÍSTICAS DOS INSTRUMENTOS DA P</a:t>
            </a:r>
            <a:r>
              <a:rPr lang="pt-BR" altLang="pt-BR" sz="2000" b="1">
                <a:solidFill>
                  <a:srgbClr val="333399"/>
                </a:solidFill>
                <a:latin typeface="Times New Roman" pitchFamily="18" charset="0"/>
              </a:rPr>
              <a:t>E</a:t>
            </a:r>
            <a:endParaRPr lang="pt-PT" altLang="pt-BR" sz="2000" b="1">
              <a:solidFill>
                <a:srgbClr val="333399"/>
              </a:solidFill>
              <a:latin typeface="Times New Roman" pitchFamily="18" charset="0"/>
            </a:endParaRPr>
          </a:p>
          <a:p>
            <a:pPr algn="ctr" eaLnBrk="0" hangingPunct="0"/>
            <a:endParaRPr lang="pt-PT" altLang="pt-BR" b="1">
              <a:solidFill>
                <a:srgbClr val="333399"/>
              </a:solidFill>
              <a:latin typeface="Times New Roman" pitchFamily="18" charset="0"/>
            </a:endParaRPr>
          </a:p>
          <a:p>
            <a:pPr eaLnBrk="0" hangingPunct="0"/>
            <a:r>
              <a:rPr lang="pt-PT" altLang="pt-BR" b="1">
                <a:solidFill>
                  <a:srgbClr val="003300"/>
                </a:solidFill>
                <a:latin typeface="Times New Roman" pitchFamily="18" charset="0"/>
              </a:rPr>
              <a:t>Para que uma vari</a:t>
            </a:r>
            <a:r>
              <a:rPr lang="pt-BR" altLang="pt-BR" b="1">
                <a:solidFill>
                  <a:srgbClr val="003300"/>
                </a:solidFill>
                <a:latin typeface="Times New Roman" pitchFamily="18" charset="0"/>
              </a:rPr>
              <a:t>ável possa ser considerada um instrumento da política económica é necessário que as três condições seguintes sejam satisfeitas:</a:t>
            </a:r>
            <a:endParaRPr lang="pt-PT" altLang="pt-BR" b="1">
              <a:solidFill>
                <a:srgbClr val="003300"/>
              </a:solidFill>
              <a:latin typeface="Times New Roman" pitchFamily="18" charset="0"/>
            </a:endParaRPr>
          </a:p>
          <a:p>
            <a:pPr algn="ctr" eaLnBrk="0" hangingPunct="0"/>
            <a:endParaRPr lang="pt-PT" altLang="pt-BR" b="1">
              <a:solidFill>
                <a:srgbClr val="003300"/>
              </a:solidFill>
              <a:latin typeface="Times New Roman" pitchFamily="18" charset="0"/>
            </a:endParaRPr>
          </a:p>
          <a:p>
            <a:pPr marL="381000" lvl="2" algn="just" eaLnBrk="0" hangingPunct="0"/>
            <a:r>
              <a:rPr lang="pt-PT" altLang="pt-BR" sz="1400">
                <a:latin typeface="Times New Roman" pitchFamily="18" charset="0"/>
                <a:sym typeface="Wingdings" pitchFamily="2" charset="2"/>
              </a:rPr>
              <a:t></a:t>
            </a:r>
            <a:r>
              <a:rPr lang="pt-PT" altLang="pt-BR" sz="1400">
                <a:latin typeface="Times New Roman" pitchFamily="18" charset="0"/>
              </a:rPr>
              <a:t> 	</a:t>
            </a:r>
            <a:r>
              <a:rPr lang="pt-BR" altLang="pt-BR" sz="1600" b="1">
                <a:latin typeface="Times New Roman" pitchFamily="18" charset="0"/>
              </a:rPr>
              <a:t>Os decisores políticos podem controlar essa variável (</a:t>
            </a:r>
            <a:r>
              <a:rPr lang="pt-BR" altLang="pt-BR" sz="1600" b="1">
                <a:solidFill>
                  <a:srgbClr val="FF0000"/>
                </a:solidFill>
                <a:latin typeface="Times New Roman" pitchFamily="18" charset="0"/>
              </a:rPr>
              <a:t>possibilidade de controle</a:t>
            </a:r>
            <a:r>
              <a:rPr lang="pt-BR" altLang="pt-BR" sz="1600" b="1">
                <a:latin typeface="Times New Roman" pitchFamily="18" charset="0"/>
              </a:rPr>
              <a:t>)</a:t>
            </a:r>
          </a:p>
          <a:p>
            <a:pPr marL="381000" lvl="2" eaLnBrk="0" hangingPunct="0">
              <a:buFont typeface="Wingdings" pitchFamily="2" charset="2"/>
              <a:buNone/>
            </a:pPr>
            <a:endParaRPr lang="pt-PT" altLang="pt-BR" sz="1600">
              <a:latin typeface="Times New Roman" pitchFamily="18" charset="0"/>
            </a:endParaRPr>
          </a:p>
          <a:p>
            <a:pPr marL="381000" lvl="2" eaLnBrk="0" hangingPunct="0">
              <a:buFont typeface="Wingdings" pitchFamily="2" charset="2"/>
              <a:buNone/>
            </a:pPr>
            <a:r>
              <a:rPr lang="pt-PT" altLang="pt-BR" sz="1400">
                <a:latin typeface="Times New Roman" pitchFamily="18" charset="0"/>
                <a:sym typeface="Wingdings" pitchFamily="2" charset="2"/>
              </a:rPr>
              <a:t></a:t>
            </a:r>
            <a:r>
              <a:rPr lang="pt-PT" altLang="pt-BR" sz="1400">
                <a:latin typeface="Zapf Dingbats"/>
              </a:rPr>
              <a:t> 	</a:t>
            </a:r>
            <a:r>
              <a:rPr lang="pt-BR" altLang="pt-BR" sz="1600" b="1">
                <a:latin typeface="Times New Roman" pitchFamily="18" charset="0"/>
              </a:rPr>
              <a:t>A variável cujo valor foi fixado pelos decisores tem influência 	sobre outras variáveis, as quais podem ser consideradas metas ou alvos (</a:t>
            </a:r>
            <a:r>
              <a:rPr lang="pt-BR" altLang="pt-BR" sz="1600" b="1">
                <a:solidFill>
                  <a:srgbClr val="FF0000"/>
                </a:solidFill>
                <a:latin typeface="Times New Roman" pitchFamily="18" charset="0"/>
              </a:rPr>
              <a:t>efectividade</a:t>
            </a:r>
            <a:r>
              <a:rPr lang="pt-BR" altLang="pt-BR" sz="1600" b="1">
                <a:latin typeface="Times New Roman" pitchFamily="18" charset="0"/>
              </a:rPr>
              <a:t>). No caso simples de um objectivo e de um instrumento ligados através de uma relação funcional, a efectividade pode ser medida pela derivada do objectivo em relação ao instrumento, </a:t>
            </a:r>
            <a:r>
              <a:rPr lang="pt-BR" altLang="pt-BR" sz="1600" b="1">
                <a:solidFill>
                  <a:srgbClr val="0000FF"/>
                </a:solidFill>
                <a:latin typeface="Times New Roman" pitchFamily="18" charset="0"/>
              </a:rPr>
              <a:t>dy/dx</a:t>
            </a:r>
            <a:r>
              <a:rPr lang="pt-BR" altLang="pt-BR" sz="1600" b="1">
                <a:latin typeface="Times New Roman" pitchFamily="18" charset="0"/>
              </a:rPr>
              <a:t>, onde o objectivo é </a:t>
            </a:r>
            <a:r>
              <a:rPr lang="pt-BR" altLang="pt-BR" sz="1600" b="1">
                <a:solidFill>
                  <a:srgbClr val="0000FF"/>
                </a:solidFill>
                <a:latin typeface="Times New Roman" pitchFamily="18" charset="0"/>
              </a:rPr>
              <a:t>y</a:t>
            </a:r>
            <a:r>
              <a:rPr lang="pt-BR" altLang="pt-BR" sz="1600" b="1">
                <a:latin typeface="Times New Roman" pitchFamily="18" charset="0"/>
              </a:rPr>
              <a:t> e o instrumento </a:t>
            </a:r>
            <a:r>
              <a:rPr lang="pt-BR" altLang="pt-BR" sz="1600" b="1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pt-BR" altLang="pt-BR" sz="1600" b="1">
                <a:latin typeface="Times New Roman" pitchFamily="18" charset="0"/>
              </a:rPr>
              <a:t>.</a:t>
            </a:r>
          </a:p>
          <a:p>
            <a:pPr marL="381000" lvl="2" eaLnBrk="0" hangingPunct="0">
              <a:buFont typeface="Wingdings" pitchFamily="2" charset="2"/>
              <a:buNone/>
            </a:pPr>
            <a:endParaRPr lang="pt-BR" altLang="pt-BR" sz="1600" b="1">
              <a:latin typeface="Times New Roman" pitchFamily="18" charset="0"/>
            </a:endParaRPr>
          </a:p>
          <a:p>
            <a:pPr marL="381000" lvl="2" eaLnBrk="0" hangingPunct="0"/>
            <a:r>
              <a:rPr lang="pt-PT" altLang="pt-BR" sz="1400">
                <a:latin typeface="Times New Roman" pitchFamily="18" charset="0"/>
                <a:sym typeface="Wingdings" pitchFamily="2" charset="2"/>
              </a:rPr>
              <a:t></a:t>
            </a:r>
            <a:r>
              <a:rPr lang="pt-PT" altLang="pt-BR" sz="1400">
                <a:latin typeface="Times New Roman" pitchFamily="18" charset="0"/>
              </a:rPr>
              <a:t> 	</a:t>
            </a:r>
            <a:r>
              <a:rPr lang="pt-BR" altLang="pt-BR" sz="1600" b="1">
                <a:latin typeface="Times New Roman" pitchFamily="18" charset="0"/>
              </a:rPr>
              <a:t>Deve ser possível distinguir essa variável de outros instrumentos em termos do grau de controle e da efectividade: dois instrumentos com os mesmos efeitos em todas as metas não são de facto dois instrumentos distintos (</a:t>
            </a:r>
            <a:r>
              <a:rPr lang="pt-BR" altLang="pt-BR" sz="1600" b="1">
                <a:solidFill>
                  <a:srgbClr val="FF0000"/>
                </a:solidFill>
                <a:latin typeface="Times New Roman" pitchFamily="18" charset="0"/>
              </a:rPr>
              <a:t>separabilidade e independência</a:t>
            </a:r>
            <a:r>
              <a:rPr lang="pt-BR" altLang="pt-BR" sz="1600" b="1">
                <a:latin typeface="Times New Roman" pitchFamily="18" charset="0"/>
              </a:rPr>
              <a:t>).</a:t>
            </a:r>
          </a:p>
          <a:p>
            <a:pPr marL="381000" lvl="2" algn="r" eaLnBrk="0" hangingPunct="0">
              <a:spcBef>
                <a:spcPts val="1200"/>
              </a:spcBef>
              <a:buFont typeface="Wingdings" pitchFamily="2" charset="2"/>
              <a:buNone/>
            </a:pPr>
            <a:r>
              <a:rPr lang="en-GB" altLang="pt-BR" sz="2000" b="1">
                <a:solidFill>
                  <a:srgbClr val="003399"/>
                </a:solidFill>
                <a:latin typeface="Times New Roman" pitchFamily="18" charset="0"/>
              </a:rPr>
              <a:t>	</a:t>
            </a:r>
            <a:r>
              <a:rPr lang="pt-BR" altLang="pt-BR" sz="2000" b="1">
                <a:solidFill>
                  <a:srgbClr val="003399"/>
                </a:solidFill>
                <a:latin typeface="Times New Roman" pitchFamily="18" charset="0"/>
              </a:rPr>
              <a:t>Acocella, p. 99</a:t>
            </a:r>
            <a:endParaRPr lang="en-GB" altLang="pt-BR" sz="2000" b="1">
              <a:solidFill>
                <a:srgbClr val="003399"/>
              </a:solidFill>
              <a:latin typeface="Times New Roman" pitchFamily="18" charset="0"/>
            </a:endParaRPr>
          </a:p>
        </p:txBody>
      </p:sp>
      <p:sp>
        <p:nvSpPr>
          <p:cNvPr id="265218" name="Marcador de Posição do Rodapé 2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PT" sz="1200" dirty="0">
                <a:solidFill>
                  <a:srgbClr val="898989"/>
                </a:solidFill>
              </a:rPr>
              <a:t>PIC - 2020/2021</a:t>
            </a:r>
          </a:p>
        </p:txBody>
      </p:sp>
      <p:sp>
        <p:nvSpPr>
          <p:cNvPr id="265219" name="Slide Number Placeholder 2"/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421A0D8B-27B2-44BB-88E3-F10C853D4363}" type="slidenum">
              <a:rPr lang="pt-PT" sz="1200">
                <a:latin typeface="Century Gothic" pitchFamily="34" charset="0"/>
              </a:rPr>
              <a:pPr algn="r"/>
              <a:t>12</a:t>
            </a:fld>
            <a:endParaRPr lang="pt-PT" sz="1200">
              <a:latin typeface="Century Gothic" pitchFamily="34" charset="0"/>
            </a:endParaRPr>
          </a:p>
        </p:txBody>
      </p:sp>
      <p:sp>
        <p:nvSpPr>
          <p:cNvPr id="265220" name="CaixaDeTexto 2"/>
          <p:cNvSpPr txBox="1">
            <a:spLocks noChangeArrowheads="1"/>
          </p:cNvSpPr>
          <p:nvPr/>
        </p:nvSpPr>
        <p:spPr bwMode="auto">
          <a:xfrm>
            <a:off x="0" y="0"/>
            <a:ext cx="9144000" cy="519113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pt-PT" sz="2800" b="1" dirty="0">
                <a:solidFill>
                  <a:schemeClr val="bg1"/>
                </a:solidFill>
                <a:latin typeface="Times New Roman" pitchFamily="18" charset="0"/>
              </a:rPr>
              <a:t>4.1. </a:t>
            </a:r>
            <a:r>
              <a:rPr lang="pt-BR" sz="2800" b="1" dirty="0">
                <a:solidFill>
                  <a:schemeClr val="bg1"/>
                </a:solidFill>
                <a:latin typeface="Times New Roman" pitchFamily="18" charset="0"/>
              </a:rPr>
              <a:t>O modelo de organização da política económica</a:t>
            </a:r>
            <a:endParaRPr lang="pt-PT" sz="28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5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838200"/>
            <a:ext cx="8893175" cy="1143000"/>
          </a:xfrm>
        </p:spPr>
        <p:txBody>
          <a:bodyPr/>
          <a:lstStyle/>
          <a:p>
            <a:pPr algn="l" eaLnBrk="1" hangingPunct="1"/>
            <a:r>
              <a:rPr lang="pt-PT" sz="2000" b="1"/>
              <a:t>A regra de ouro da política económica (Tinbergen):</a:t>
            </a:r>
            <a:br>
              <a:rPr lang="pt-PT" sz="2000" b="1"/>
            </a:br>
            <a:r>
              <a:rPr lang="pt-PT" sz="2000"/>
              <a:t>A solução de um problema de política económica requer que o número de instrumentos (</a:t>
            </a:r>
            <a:r>
              <a:rPr lang="pt-PT" sz="2000" i="1"/>
              <a:t>m</a:t>
            </a:r>
            <a:r>
              <a:rPr lang="pt-PT" sz="2000"/>
              <a:t>) seja pelo menos igual ao número de metas (</a:t>
            </a:r>
            <a:r>
              <a:rPr lang="pt-PT" sz="2000" i="1"/>
              <a:t>n</a:t>
            </a:r>
            <a:r>
              <a:rPr lang="pt-PT" sz="2000"/>
              <a:t>).</a:t>
            </a:r>
          </a:p>
        </p:txBody>
      </p:sp>
      <p:pic>
        <p:nvPicPr>
          <p:cNvPr id="267266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331913" y="2152650"/>
            <a:ext cx="6553200" cy="4448175"/>
          </a:xfrm>
        </p:spPr>
      </p:pic>
      <p:sp>
        <p:nvSpPr>
          <p:cNvPr id="267267" name="Marcador de Posição do Rodapé 2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PT" sz="1200" dirty="0">
                <a:solidFill>
                  <a:srgbClr val="898989"/>
                </a:solidFill>
              </a:rPr>
              <a:t>PIC - 2020/2021</a:t>
            </a:r>
          </a:p>
        </p:txBody>
      </p:sp>
      <p:sp>
        <p:nvSpPr>
          <p:cNvPr id="267268" name="Slide Number Placeholder 2"/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7375EAA9-A8BD-468B-AE29-78903B26333F}" type="slidenum">
              <a:rPr lang="pt-PT" sz="1200">
                <a:latin typeface="Century Gothic" pitchFamily="34" charset="0"/>
              </a:rPr>
              <a:pPr algn="r"/>
              <a:t>13</a:t>
            </a:fld>
            <a:endParaRPr lang="pt-PT" sz="1200">
              <a:latin typeface="Century Gothic" pitchFamily="34" charset="0"/>
            </a:endParaRPr>
          </a:p>
        </p:txBody>
      </p:sp>
      <p:sp>
        <p:nvSpPr>
          <p:cNvPr id="267269" name="CaixaDeTexto 2"/>
          <p:cNvSpPr txBox="1">
            <a:spLocks noChangeArrowheads="1"/>
          </p:cNvSpPr>
          <p:nvPr/>
        </p:nvSpPr>
        <p:spPr bwMode="auto">
          <a:xfrm>
            <a:off x="0" y="0"/>
            <a:ext cx="9144000" cy="519113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pt-PT" sz="2800" b="1" dirty="0">
                <a:solidFill>
                  <a:schemeClr val="bg1"/>
                </a:solidFill>
                <a:latin typeface="Times New Roman" pitchFamily="18" charset="0"/>
              </a:rPr>
              <a:t>4.1. </a:t>
            </a:r>
            <a:r>
              <a:rPr lang="pt-BR" sz="2800" b="1" dirty="0">
                <a:solidFill>
                  <a:schemeClr val="bg1"/>
                </a:solidFill>
                <a:latin typeface="Times New Roman" pitchFamily="18" charset="0"/>
              </a:rPr>
              <a:t>O modelo de organização da política económica</a:t>
            </a:r>
            <a:endParaRPr lang="pt-PT" sz="28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7" name="Marcador de Posição do Rodapé 2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PT" sz="1200" dirty="0">
                <a:solidFill>
                  <a:srgbClr val="898989"/>
                </a:solidFill>
              </a:rPr>
              <a:t>PIC - 2020/2021</a:t>
            </a:r>
          </a:p>
        </p:txBody>
      </p:sp>
      <p:sp>
        <p:nvSpPr>
          <p:cNvPr id="267268" name="Slide Number Placeholder 2"/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7375EAA9-A8BD-468B-AE29-78903B26333F}" type="slidenum">
              <a:rPr lang="pt-PT" sz="1200">
                <a:latin typeface="Century Gothic" pitchFamily="34" charset="0"/>
              </a:rPr>
              <a:pPr algn="r"/>
              <a:t>14</a:t>
            </a:fld>
            <a:endParaRPr lang="pt-PT" sz="1200">
              <a:latin typeface="Century Gothic" pitchFamily="34" charset="0"/>
            </a:endParaRPr>
          </a:p>
        </p:txBody>
      </p:sp>
      <p:sp>
        <p:nvSpPr>
          <p:cNvPr id="267269" name="CaixaDeTexto 2"/>
          <p:cNvSpPr txBox="1">
            <a:spLocks noChangeArrowheads="1"/>
          </p:cNvSpPr>
          <p:nvPr/>
        </p:nvSpPr>
        <p:spPr bwMode="auto">
          <a:xfrm>
            <a:off x="0" y="0"/>
            <a:ext cx="9144000" cy="519113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pt-PT" sz="2800" b="1" dirty="0">
                <a:solidFill>
                  <a:schemeClr val="bg1"/>
                </a:solidFill>
                <a:latin typeface="Times New Roman" pitchFamily="18" charset="0"/>
              </a:rPr>
              <a:t>4.1. </a:t>
            </a:r>
            <a:r>
              <a:rPr lang="pt-BR" sz="2800" b="1" dirty="0">
                <a:solidFill>
                  <a:schemeClr val="bg1"/>
                </a:solidFill>
                <a:latin typeface="Times New Roman" pitchFamily="18" charset="0"/>
              </a:rPr>
              <a:t>O modelo de organização da política económica</a:t>
            </a:r>
            <a:endParaRPr lang="pt-PT" sz="28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9552" y="990600"/>
            <a:ext cx="7920880" cy="4147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pt-PT" sz="2000" dirty="0">
                <a:latin typeface="Berlin Sans FB" pitchFamily="34" charset="0"/>
              </a:rPr>
              <a:t>O PROBLEMA DA </a:t>
            </a:r>
            <a:r>
              <a:rPr lang="pt-PT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AFECTAÇÃO</a:t>
            </a:r>
            <a:br>
              <a:rPr lang="pt-PT" sz="2100" dirty="0">
                <a:latin typeface="Berlin Sans FB" pitchFamily="34" charset="0"/>
              </a:rPr>
            </a:br>
            <a:r>
              <a:rPr lang="pt-PT" sz="1600" dirty="0">
                <a:latin typeface="Berlin Sans FB" pitchFamily="34" charset="0"/>
              </a:rPr>
              <a:t>(ENCONTRAR AS VANTAGENS COMPARATIVAS DOS INSTRUMENTOS − </a:t>
            </a:r>
            <a:r>
              <a:rPr lang="pt-PT" sz="1600" dirty="0" err="1">
                <a:latin typeface="Berlin Sans FB" pitchFamily="34" charset="0"/>
              </a:rPr>
              <a:t>MUNDELL</a:t>
            </a:r>
            <a:r>
              <a:rPr lang="pt-PT" sz="1600" dirty="0">
                <a:latin typeface="Berlin Sans FB" pitchFamily="34" charset="0"/>
              </a:rPr>
              <a:t>) </a:t>
            </a:r>
          </a:p>
          <a:p>
            <a:pPr algn="just">
              <a:lnSpc>
                <a:spcPts val="2400"/>
              </a:lnSpc>
              <a:spcAft>
                <a:spcPts val="600"/>
              </a:spcAft>
            </a:pPr>
            <a:r>
              <a:rPr lang="pt-PT" dirty="0">
                <a:latin typeface="Berlin Sans FB" pitchFamily="34" charset="0"/>
              </a:rPr>
              <a:t>Os programas de política económica não podem ser, no entanto, meras soluções formais ou potenciais para os problemas a enfrentar: </a:t>
            </a:r>
            <a:r>
              <a:rPr lang="pt-PT" dirty="0">
                <a:solidFill>
                  <a:srgbClr val="760000"/>
                </a:solidFill>
                <a:latin typeface="Berlin Sans FB" pitchFamily="34" charset="0"/>
                <a:ea typeface="+mj-ea"/>
                <a:cs typeface="+mj-cs"/>
              </a:rPr>
              <a:t>não basta encontrar um caminho coerente é necessário encontrar um caminho eficaz</a:t>
            </a:r>
            <a:r>
              <a:rPr lang="pt-PT" dirty="0">
                <a:latin typeface="Berlin Sans FB" pitchFamily="34" charset="0"/>
              </a:rPr>
              <a:t>.</a:t>
            </a:r>
          </a:p>
          <a:p>
            <a:pPr algn="just">
              <a:lnSpc>
                <a:spcPts val="2400"/>
              </a:lnSpc>
              <a:spcAft>
                <a:spcPts val="300"/>
              </a:spcAft>
            </a:pPr>
            <a:r>
              <a:rPr lang="pt-PT" dirty="0">
                <a:latin typeface="Berlin Sans FB" pitchFamily="34" charset="0"/>
              </a:rPr>
              <a:t>Com efeito, quando se manipula um qualquer instrumento produzem-se inevitavelmente efeitos sobre todos os objectivos, e não apenas sobre o objectivo que se pretende alcançar, efeitos ou perturbações tanto mais sensíveis quanto mais integrado for o modelo, isto é, quanto maior for a interdependência entre as variáveis.</a:t>
            </a:r>
          </a:p>
          <a:p>
            <a:pPr algn="ctr">
              <a:spcAft>
                <a:spcPts val="300"/>
              </a:spcAft>
            </a:pPr>
            <a:r>
              <a:rPr lang="pt-PT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Princípio ou Regra de </a:t>
            </a:r>
            <a:r>
              <a:rPr lang="pt-PT" sz="1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Mundell</a:t>
            </a:r>
            <a:endParaRPr lang="pt-PT" sz="1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</a:endParaRPr>
          </a:p>
          <a:p>
            <a:pPr algn="just">
              <a:lnSpc>
                <a:spcPts val="2400"/>
              </a:lnSpc>
              <a:spcAft>
                <a:spcPts val="600"/>
              </a:spcAft>
            </a:pPr>
            <a:endParaRPr lang="pt-PT" sz="1900" dirty="0">
              <a:latin typeface="Berlin Sans FB" pitchFamily="34" charset="0"/>
            </a:endParaRPr>
          </a:p>
        </p:txBody>
      </p:sp>
      <p:pic>
        <p:nvPicPr>
          <p:cNvPr id="2437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50" y="4648200"/>
            <a:ext cx="7351713" cy="193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36692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7" name="Marcador de Posição do Rodapé 2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PT" sz="1200" dirty="0">
                <a:solidFill>
                  <a:srgbClr val="898989"/>
                </a:solidFill>
              </a:rPr>
              <a:t>PIC - 2020/2021</a:t>
            </a:r>
          </a:p>
        </p:txBody>
      </p:sp>
      <p:sp>
        <p:nvSpPr>
          <p:cNvPr id="267268" name="Slide Number Placeholder 2"/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7375EAA9-A8BD-468B-AE29-78903B26333F}" type="slidenum">
              <a:rPr lang="pt-PT" sz="1200">
                <a:latin typeface="Century Gothic" pitchFamily="34" charset="0"/>
              </a:rPr>
              <a:pPr algn="r"/>
              <a:t>15</a:t>
            </a:fld>
            <a:endParaRPr lang="pt-PT" sz="1200">
              <a:latin typeface="Century Gothic" pitchFamily="34" charset="0"/>
            </a:endParaRPr>
          </a:p>
        </p:txBody>
      </p:sp>
      <p:sp>
        <p:nvSpPr>
          <p:cNvPr id="267269" name="CaixaDeTexto 2"/>
          <p:cNvSpPr txBox="1">
            <a:spLocks noChangeArrowheads="1"/>
          </p:cNvSpPr>
          <p:nvPr/>
        </p:nvSpPr>
        <p:spPr bwMode="auto">
          <a:xfrm>
            <a:off x="0" y="0"/>
            <a:ext cx="9144000" cy="519113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pt-PT" sz="2800" b="1" dirty="0">
                <a:solidFill>
                  <a:schemeClr val="bg1"/>
                </a:solidFill>
                <a:latin typeface="Times New Roman" pitchFamily="18" charset="0"/>
              </a:rPr>
              <a:t>4.1. </a:t>
            </a:r>
            <a:r>
              <a:rPr lang="pt-BR" sz="2800" b="1" dirty="0">
                <a:solidFill>
                  <a:schemeClr val="bg1"/>
                </a:solidFill>
                <a:latin typeface="Times New Roman" pitchFamily="18" charset="0"/>
              </a:rPr>
              <a:t>O modelo de organização da política económica</a:t>
            </a:r>
            <a:endParaRPr lang="pt-PT" sz="28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9552" y="914400"/>
            <a:ext cx="792088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pt-PT" sz="2000" dirty="0">
                <a:latin typeface="Berlin Sans FB" pitchFamily="34" charset="0"/>
              </a:rPr>
              <a:t>O PROBLEMA DA </a:t>
            </a:r>
            <a:r>
              <a:rPr lang="pt-PT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ESPECIALIZAÇÃO</a:t>
            </a:r>
            <a:br>
              <a:rPr lang="pt-PT" sz="2100" dirty="0">
                <a:latin typeface="Berlin Sans FB" pitchFamily="34" charset="0"/>
              </a:rPr>
            </a:br>
            <a:r>
              <a:rPr lang="pt-PT" sz="1600" dirty="0">
                <a:latin typeface="Berlin Sans FB" pitchFamily="34" charset="0"/>
              </a:rPr>
              <a:t>(ENCONTRAR MISSÕES ESPECÍFICAS PARA OS RESPONSÁVEIS − </a:t>
            </a:r>
            <a:r>
              <a:rPr lang="pt-PT" sz="1600" dirty="0" err="1">
                <a:latin typeface="Berlin Sans FB" pitchFamily="34" charset="0"/>
              </a:rPr>
              <a:t>MEADE</a:t>
            </a:r>
            <a:r>
              <a:rPr lang="pt-PT" sz="1600" dirty="0">
                <a:latin typeface="Berlin Sans FB" pitchFamily="34" charset="0"/>
              </a:rPr>
              <a:t>) </a:t>
            </a:r>
          </a:p>
          <a:p>
            <a:pPr algn="just">
              <a:lnSpc>
                <a:spcPts val="2300"/>
              </a:lnSpc>
              <a:spcAft>
                <a:spcPts val="300"/>
              </a:spcAft>
            </a:pPr>
            <a:r>
              <a:rPr lang="pt-PT" dirty="0">
                <a:latin typeface="Berlin Sans FB" pitchFamily="34" charset="0"/>
              </a:rPr>
              <a:t>A proposta de uma regra complementar da afectação, com base em formas de descentralização ou desconcentração, quer na manipulação dos instrumentos, quer na responsabilização pela prossecução dos objectivos, surgiu em resposta a um quadro de maior complexidade (</a:t>
            </a:r>
            <a:r>
              <a:rPr lang="pt-PT" dirty="0" err="1">
                <a:latin typeface="Berlin Sans FB" pitchFamily="34" charset="0"/>
              </a:rPr>
              <a:t>Meade</a:t>
            </a:r>
            <a:r>
              <a:rPr lang="pt-PT" dirty="0">
                <a:latin typeface="Berlin Sans FB" pitchFamily="34" charset="0"/>
              </a:rPr>
              <a:t>, 1978).</a:t>
            </a:r>
          </a:p>
          <a:p>
            <a:pPr algn="just">
              <a:lnSpc>
                <a:spcPts val="2300"/>
              </a:lnSpc>
              <a:spcAft>
                <a:spcPts val="300"/>
              </a:spcAft>
            </a:pPr>
            <a:r>
              <a:rPr lang="pt-PT" dirty="0">
                <a:latin typeface="Berlin Sans FB" pitchFamily="34" charset="0"/>
              </a:rPr>
              <a:t>O </a:t>
            </a:r>
            <a:r>
              <a:rPr lang="pt-PT" dirty="0">
                <a:solidFill>
                  <a:srgbClr val="760000"/>
                </a:solidFill>
                <a:latin typeface="Berlin Sans FB" pitchFamily="34" charset="0"/>
                <a:ea typeface="+mj-ea"/>
                <a:cs typeface="+mj-cs"/>
              </a:rPr>
              <a:t>princípio de responsabilização </a:t>
            </a:r>
            <a:r>
              <a:rPr lang="pt-PT" dirty="0">
                <a:latin typeface="Berlin Sans FB" pitchFamily="34" charset="0"/>
              </a:rPr>
              <a:t>proposto por </a:t>
            </a:r>
            <a:r>
              <a:rPr lang="pt-PT" dirty="0" err="1">
                <a:latin typeface="Berlin Sans FB" pitchFamily="34" charset="0"/>
              </a:rPr>
              <a:t>Meade</a:t>
            </a:r>
            <a:r>
              <a:rPr lang="pt-PT" dirty="0">
                <a:latin typeface="Berlin Sans FB" pitchFamily="34" charset="0"/>
              </a:rPr>
              <a:t> assenta na atribuição a uma autoridade particular (Banco Central, Ministério das Finanças, ...) da responsabilidade pela prossecução do objectivo que mais se aproxima da sua actividade específica e que mais directamente corresponde à gestão dos instrumentos à sua disposição</a:t>
            </a:r>
          </a:p>
          <a:p>
            <a:pPr algn="ctr">
              <a:spcAft>
                <a:spcPts val="300"/>
              </a:spcAft>
            </a:pPr>
            <a:r>
              <a:rPr lang="pt-PT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Princípio ou Regra de </a:t>
            </a:r>
            <a:r>
              <a:rPr lang="pt-PT" sz="1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Meade</a:t>
            </a:r>
            <a:endParaRPr lang="pt-PT" sz="1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</a:endParaRPr>
          </a:p>
          <a:p>
            <a:pPr algn="just">
              <a:lnSpc>
                <a:spcPts val="2400"/>
              </a:lnSpc>
              <a:spcAft>
                <a:spcPts val="600"/>
              </a:spcAft>
            </a:pPr>
            <a:endParaRPr lang="pt-PT" sz="1900" dirty="0">
              <a:latin typeface="Berlin Sans FB" pitchFamily="34" charset="0"/>
            </a:endParaRPr>
          </a:p>
        </p:txBody>
      </p:sp>
      <p:sp>
        <p:nvSpPr>
          <p:cNvPr id="11" name="Rectangle 5"/>
          <p:cNvSpPr/>
          <p:nvPr/>
        </p:nvSpPr>
        <p:spPr>
          <a:xfrm>
            <a:off x="971600" y="5020538"/>
            <a:ext cx="707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900"/>
              </a:lnSpc>
            </a:pPr>
            <a:r>
              <a:rPr lang="pt-PT" sz="1600" dirty="0">
                <a:latin typeface="Cambria Math"/>
                <a:ea typeface="Cambria Math"/>
              </a:rPr>
              <a:t>Cada instrumento (ou conjunto homogéneo de instrumentos) deve ser colocado à disposição de uma autoridade particular com a responsabilidade de alcançar tanto quanto possível a realização de um objectivo específico (ou conjunto restrito de objectivos), num quadro de especialização da acção dos diferentes decisores públicos.	</a:t>
            </a:r>
          </a:p>
        </p:txBody>
      </p:sp>
      <p:sp>
        <p:nvSpPr>
          <p:cNvPr id="12" name="Rectângulo arredondado 3"/>
          <p:cNvSpPr/>
          <p:nvPr/>
        </p:nvSpPr>
        <p:spPr>
          <a:xfrm>
            <a:off x="771600" y="4728376"/>
            <a:ext cx="7344000" cy="1638000"/>
          </a:xfrm>
          <a:prstGeom prst="roundRect">
            <a:avLst/>
          </a:prstGeom>
          <a:solidFill>
            <a:schemeClr val="bg1">
              <a:lumMod val="65000"/>
              <a:alpha val="34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048682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4"/>
          <p:cNvSpPr txBox="1">
            <a:spLocks noChangeArrowheads="1"/>
          </p:cNvSpPr>
          <p:nvPr/>
        </p:nvSpPr>
        <p:spPr bwMode="auto">
          <a:xfrm>
            <a:off x="228600" y="609600"/>
            <a:ext cx="8763000" cy="557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PT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A Critica de Lucas e a revisão da eficácia </a:t>
            </a:r>
            <a:br>
              <a:rPr lang="pt-PT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</a:br>
            <a:r>
              <a:rPr lang="pt-PT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dos modelos de Política Económica</a:t>
            </a:r>
          </a:p>
          <a:p>
            <a:pPr marL="360000" indent="-360000">
              <a:lnSpc>
                <a:spcPts val="2800"/>
              </a:lnSpc>
              <a:spcBef>
                <a:spcPts val="600"/>
              </a:spcBef>
              <a:defRPr/>
            </a:pPr>
            <a:r>
              <a:rPr lang="pt-PT" dirty="0">
                <a:latin typeface="Times New Roman" pitchFamily="18" charset="0"/>
                <a:sym typeface="Wingdings" pitchFamily="2" charset="2"/>
              </a:rPr>
              <a:t></a:t>
            </a:r>
            <a:r>
              <a:rPr lang="pt-PT" dirty="0">
                <a:latin typeface="Times New Roman" pitchFamily="18" charset="0"/>
              </a:rPr>
              <a:t> </a:t>
            </a:r>
            <a:r>
              <a:rPr lang="pt-BR" b="1" dirty="0">
                <a:solidFill>
                  <a:srgbClr val="0000CC"/>
                </a:solidFill>
                <a:latin typeface="Times New Roman" pitchFamily="18" charset="0"/>
              </a:rPr>
              <a:t> 	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Os modelos analíticos utilizados para a tomada de decisões são normalmente produto da análise econométrica que estabelece uma especificação exacta das funções de comportamento, das variáveis independentes e do valor dos parâmetros.</a:t>
            </a:r>
            <a:endParaRPr lang="pt-PT" sz="1600" dirty="0">
              <a:latin typeface="Arial" pitchFamily="34" charset="0"/>
              <a:cs typeface="Arial" pitchFamily="34" charset="0"/>
            </a:endParaRPr>
          </a:p>
          <a:p>
            <a:pPr marL="360000" indent="-360000">
              <a:lnSpc>
                <a:spcPts val="2800"/>
              </a:lnSpc>
              <a:spcBef>
                <a:spcPts val="600"/>
              </a:spcBef>
              <a:defRPr/>
            </a:pPr>
            <a:r>
              <a:rPr lang="pt-PT" sz="1600" dirty="0">
                <a:latin typeface="Arial" pitchFamily="34" charset="0"/>
                <a:cs typeface="Arial" pitchFamily="34" charset="0"/>
                <a:sym typeface="Wingdings" pitchFamily="2" charset="2"/>
              </a:rPr>
              <a:t></a:t>
            </a:r>
            <a:r>
              <a:rPr lang="pt-PT" sz="1600" dirty="0">
                <a:latin typeface="Arial" pitchFamily="34" charset="0"/>
                <a:cs typeface="Arial" pitchFamily="34" charset="0"/>
              </a:rPr>
              <a:t>  	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Os testes econométricos baseiam-se em dados disponíveis no passado.</a:t>
            </a:r>
          </a:p>
          <a:p>
            <a:pPr marL="360000" indent="-360000">
              <a:lnSpc>
                <a:spcPts val="2800"/>
              </a:lnSpc>
              <a:spcBef>
                <a:spcPts val="600"/>
              </a:spcBef>
              <a:buFont typeface="Wingdings" pitchFamily="2" charset="2"/>
              <a:buChar char="l"/>
              <a:defRPr/>
            </a:pPr>
            <a:r>
              <a:rPr lang="pt-BR" sz="1600" dirty="0">
                <a:latin typeface="Arial" pitchFamily="34" charset="0"/>
                <a:cs typeface="Arial" pitchFamily="34" charset="0"/>
              </a:rPr>
              <a:t>Em seguida, o modelo é usado a fim de prever as consequências de certas políticas e definir uma política óptima.</a:t>
            </a:r>
          </a:p>
          <a:p>
            <a:pPr marL="360000" indent="-360000">
              <a:lnSpc>
                <a:spcPts val="2800"/>
              </a:lnSpc>
              <a:spcBef>
                <a:spcPts val="600"/>
              </a:spcBef>
              <a:buFont typeface="Wingdings" pitchFamily="2" charset="2"/>
              <a:buChar char="l"/>
              <a:defRPr/>
            </a:pPr>
            <a:r>
              <a:rPr lang="pt-BR" sz="1600" dirty="0">
                <a:latin typeface="Arial" pitchFamily="34" charset="0"/>
                <a:cs typeface="Arial" pitchFamily="34" charset="0"/>
                <a:sym typeface="Wingdings" pitchFamily="2" charset="2"/>
              </a:rPr>
              <a:t>Isto é feito considerando como dados e invariantes os valores estimados para os parâmetros e a forma das funções de comportamento dos agentes privados.  </a:t>
            </a:r>
            <a:br>
              <a:rPr lang="pt-BR" sz="1600" dirty="0">
                <a:latin typeface="Arial" pitchFamily="34" charset="0"/>
                <a:cs typeface="Arial" pitchFamily="34" charset="0"/>
                <a:sym typeface="Wingdings" pitchFamily="2" charset="2"/>
              </a:rPr>
            </a:br>
            <a:r>
              <a:rPr lang="pt-BR" sz="1600" dirty="0">
                <a:latin typeface="Arial" pitchFamily="34" charset="0"/>
                <a:cs typeface="Arial" pitchFamily="34" charset="0"/>
                <a:sym typeface="Wingdings" pitchFamily="2" charset="2"/>
              </a:rPr>
              <a:t>Ora, não há garantia nenhuma que as coisas se passem assim na nova situação.</a:t>
            </a:r>
          </a:p>
          <a:p>
            <a:pPr>
              <a:buFont typeface="Wingdings" pitchFamily="2" charset="2"/>
              <a:buChar char="l"/>
              <a:defRPr/>
            </a:pPr>
            <a:endParaRPr lang="pt-BR" b="1" u="sng" dirty="0">
              <a:solidFill>
                <a:srgbClr val="002060"/>
              </a:solidFill>
              <a:latin typeface="Times New Roman" pitchFamily="18" charset="0"/>
            </a:endParaRPr>
          </a:p>
          <a:p>
            <a:pPr lvl="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PT" sz="2000" b="1" dirty="0">
                <a:solidFill>
                  <a:srgbClr val="C00000"/>
                </a:solidFill>
                <a:latin typeface="Times New Roman" pitchFamily="18" charset="0"/>
              </a:rPr>
              <a:t>Conclusão:</a:t>
            </a:r>
            <a:br>
              <a:rPr lang="pt-PT" sz="2000" b="1" dirty="0">
                <a:solidFill>
                  <a:srgbClr val="C00000"/>
                </a:solidFill>
                <a:latin typeface="Times New Roman" pitchFamily="18" charset="0"/>
              </a:rPr>
            </a:br>
            <a:r>
              <a:rPr lang="pt-BR" sz="2000" b="1" dirty="0">
                <a:solidFill>
                  <a:srgbClr val="C00000"/>
                </a:solidFill>
                <a:latin typeface="Times New Roman" pitchFamily="18" charset="0"/>
              </a:rPr>
              <a:t>Há mudanças no comportamento dos agentes privados à medida que as próprias políticas públicas se alteram.</a:t>
            </a:r>
            <a:endParaRPr lang="pt-PT" sz="2000" dirty="0">
              <a:solidFill>
                <a:srgbClr val="C00000"/>
              </a:solidFill>
              <a:latin typeface="Arial" pitchFamily="34" charset="0"/>
            </a:endParaRPr>
          </a:p>
        </p:txBody>
      </p:sp>
      <p:sp>
        <p:nvSpPr>
          <p:cNvPr id="269314" name="Marcador de Posição do Rodapé 2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PT" sz="1200" dirty="0">
                <a:solidFill>
                  <a:srgbClr val="898989"/>
                </a:solidFill>
              </a:rPr>
              <a:t>PIC - 2020/2021</a:t>
            </a:r>
          </a:p>
        </p:txBody>
      </p:sp>
      <p:sp>
        <p:nvSpPr>
          <p:cNvPr id="269315" name="Slide Number Placeholder 2"/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39D0CA77-48E4-4EA2-B3BD-E8B50C4AECB9}" type="slidenum">
              <a:rPr lang="pt-PT" sz="1200">
                <a:latin typeface="Century Gothic" pitchFamily="34" charset="0"/>
              </a:rPr>
              <a:pPr algn="r"/>
              <a:t>16</a:t>
            </a:fld>
            <a:endParaRPr lang="pt-PT" sz="1200">
              <a:latin typeface="Century Gothic" pitchFamily="34" charset="0"/>
            </a:endParaRPr>
          </a:p>
        </p:txBody>
      </p:sp>
      <p:sp>
        <p:nvSpPr>
          <p:cNvPr id="269316" name="CaixaDeTexto 2"/>
          <p:cNvSpPr txBox="1">
            <a:spLocks noChangeArrowheads="1"/>
          </p:cNvSpPr>
          <p:nvPr/>
        </p:nvSpPr>
        <p:spPr bwMode="auto">
          <a:xfrm>
            <a:off x="0" y="0"/>
            <a:ext cx="9144000" cy="519113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pt-PT" sz="2800" b="1" dirty="0">
                <a:solidFill>
                  <a:schemeClr val="bg1"/>
                </a:solidFill>
                <a:latin typeface="Times New Roman" pitchFamily="18" charset="0"/>
              </a:rPr>
              <a:t>4.1. </a:t>
            </a:r>
            <a:r>
              <a:rPr lang="pt-BR" sz="2800" b="1" dirty="0">
                <a:solidFill>
                  <a:schemeClr val="bg1"/>
                </a:solidFill>
                <a:latin typeface="Times New Roman" pitchFamily="18" charset="0"/>
              </a:rPr>
              <a:t>O modelo de organização da política económica</a:t>
            </a:r>
            <a:endParaRPr lang="pt-PT" sz="28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1" name="Rectangle 3"/>
          <p:cNvSpPr>
            <a:spLocks noChangeArrowheads="1"/>
          </p:cNvSpPr>
          <p:nvPr/>
        </p:nvSpPr>
        <p:spPr bwMode="auto">
          <a:xfrm>
            <a:off x="642938" y="1928813"/>
            <a:ext cx="8062912" cy="409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ts val="3200"/>
              </a:lnSpc>
              <a:spcBef>
                <a:spcPct val="20000"/>
              </a:spcBef>
              <a:buFontTx/>
              <a:buChar char="•"/>
            </a:pPr>
            <a:r>
              <a:rPr lang="pt-PT" sz="2200">
                <a:cs typeface="Arial" charset="0"/>
              </a:rPr>
              <a:t>Nos anos 1970, muitas relações macroeconómicas alteraram-se em consequência de grandes mudanças nos regimes de política económica, uma vez que os agentes privados ajustavam o seu comportamento ao novo ambiente.</a:t>
            </a:r>
          </a:p>
        </p:txBody>
      </p:sp>
      <p:sp>
        <p:nvSpPr>
          <p:cNvPr id="4" name="Rectangle 3"/>
          <p:cNvSpPr/>
          <p:nvPr/>
        </p:nvSpPr>
        <p:spPr>
          <a:xfrm>
            <a:off x="571500" y="1071563"/>
            <a:ext cx="4429125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pt-PT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 Crítica de Lucas ...</a:t>
            </a:r>
            <a:endParaRPr lang="en-US" sz="32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1363" name="Marcador de Posição do Rodapé 2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PT" sz="1200" dirty="0">
                <a:solidFill>
                  <a:srgbClr val="898989"/>
                </a:solidFill>
              </a:rPr>
              <a:t>PIC - 2020/2021</a:t>
            </a:r>
          </a:p>
        </p:txBody>
      </p:sp>
      <p:sp>
        <p:nvSpPr>
          <p:cNvPr id="271364" name="Slide Number Placeholder 2"/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5FBD91FA-961B-410C-82A4-3C97F97D7B43}" type="slidenum">
              <a:rPr lang="pt-PT" sz="1200">
                <a:latin typeface="Century Gothic" pitchFamily="34" charset="0"/>
              </a:rPr>
              <a:pPr algn="r"/>
              <a:t>17</a:t>
            </a:fld>
            <a:endParaRPr lang="pt-PT" sz="1200">
              <a:latin typeface="Century Gothic" pitchFamily="34" charset="0"/>
            </a:endParaRPr>
          </a:p>
        </p:txBody>
      </p:sp>
      <p:sp>
        <p:nvSpPr>
          <p:cNvPr id="271365" name="CaixaDeTexto 2"/>
          <p:cNvSpPr txBox="1">
            <a:spLocks noChangeArrowheads="1"/>
          </p:cNvSpPr>
          <p:nvPr/>
        </p:nvSpPr>
        <p:spPr bwMode="auto">
          <a:xfrm>
            <a:off x="0" y="0"/>
            <a:ext cx="9144000" cy="519113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pt-PT" sz="2800" b="1" dirty="0">
                <a:solidFill>
                  <a:schemeClr val="bg1"/>
                </a:solidFill>
                <a:latin typeface="Times New Roman" pitchFamily="18" charset="0"/>
              </a:rPr>
              <a:t>4.1. </a:t>
            </a:r>
            <a:r>
              <a:rPr lang="pt-BR" sz="2800" b="1" dirty="0">
                <a:solidFill>
                  <a:schemeClr val="bg1"/>
                </a:solidFill>
                <a:latin typeface="Times New Roman" pitchFamily="18" charset="0"/>
              </a:rPr>
              <a:t>O modelo de organização da política económica</a:t>
            </a:r>
            <a:endParaRPr lang="pt-PT" sz="28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09" name="Marcador de Posição do Número do Diapositivo 1"/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63AA3A14-732A-4E9D-823E-F10B66197A23}" type="slidenum">
              <a:rPr lang="pt-PT" sz="1200">
                <a:latin typeface="Century Gothic" pitchFamily="34" charset="0"/>
              </a:rPr>
              <a:pPr algn="r"/>
              <a:t>18</a:t>
            </a:fld>
            <a:endParaRPr lang="pt-PT" sz="1200">
              <a:latin typeface="Century Gothic" pitchFamily="34" charset="0"/>
            </a:endParaRPr>
          </a:p>
        </p:txBody>
      </p:sp>
      <p:sp>
        <p:nvSpPr>
          <p:cNvPr id="273410" name="TextBox 7"/>
          <p:cNvSpPr txBox="1">
            <a:spLocks noChangeArrowheads="1"/>
          </p:cNvSpPr>
          <p:nvPr/>
        </p:nvSpPr>
        <p:spPr bwMode="auto">
          <a:xfrm>
            <a:off x="0" y="0"/>
            <a:ext cx="9144000" cy="519113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pt-PT" sz="2800" b="1" dirty="0">
                <a:solidFill>
                  <a:schemeClr val="bg1"/>
                </a:solidFill>
                <a:latin typeface="Times New Roman" pitchFamily="18" charset="0"/>
              </a:rPr>
              <a:t>4.2. </a:t>
            </a:r>
            <a:r>
              <a:rPr lang="pt-BR" sz="2800" b="1" dirty="0">
                <a:solidFill>
                  <a:schemeClr val="bg1"/>
                </a:solidFill>
                <a:latin typeface="Times New Roman" pitchFamily="18" charset="0"/>
              </a:rPr>
              <a:t>As políticas públicas de base microeconómica</a:t>
            </a:r>
            <a:endParaRPr lang="pt-PT" sz="28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73411" name="CaixaDeTexto 3"/>
          <p:cNvSpPr txBox="1">
            <a:spLocks noChangeArrowheads="1"/>
          </p:cNvSpPr>
          <p:nvPr/>
        </p:nvSpPr>
        <p:spPr bwMode="auto">
          <a:xfrm>
            <a:off x="500063" y="895350"/>
            <a:ext cx="8358187" cy="481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sz="2400" b="1">
                <a:latin typeface="Book Antiqua" pitchFamily="18" charset="0"/>
              </a:rPr>
              <a:t>Políticas de base microeconómica </a:t>
            </a:r>
          </a:p>
          <a:p>
            <a:endParaRPr lang="pt-PT" b="1">
              <a:latin typeface="Book Antiqua" pitchFamily="18" charset="0"/>
            </a:endParaRPr>
          </a:p>
          <a:p>
            <a:r>
              <a:rPr lang="pt-PT" b="1">
                <a:latin typeface="Book Antiqua" pitchFamily="18" charset="0"/>
              </a:rPr>
              <a:t>Consistem em medidas para</a:t>
            </a:r>
            <a:r>
              <a:rPr lang="pt-PT">
                <a:latin typeface="Book Antiqua" pitchFamily="18" charset="0"/>
              </a:rPr>
              <a:t>:</a:t>
            </a:r>
          </a:p>
          <a:p>
            <a:pPr>
              <a:spcBef>
                <a:spcPts val="1200"/>
              </a:spcBef>
              <a:buFont typeface="Times New Roman" pitchFamily="18" charset="0"/>
              <a:buAutoNum type="alphaLcParenR"/>
            </a:pPr>
            <a:r>
              <a:rPr lang="pt-PT">
                <a:latin typeface="Book Antiqua" pitchFamily="18" charset="0"/>
              </a:rPr>
              <a:t>Garantir a existência e </a:t>
            </a:r>
            <a:r>
              <a:rPr lang="pt-PT" b="1">
                <a:latin typeface="Book Antiqua" pitchFamily="18" charset="0"/>
              </a:rPr>
              <a:t>bom funcionamento dos mercados</a:t>
            </a:r>
          </a:p>
          <a:p>
            <a:pPr>
              <a:buFont typeface="Wingdings" pitchFamily="2" charset="2"/>
              <a:buChar char="ü"/>
            </a:pPr>
            <a:r>
              <a:rPr lang="pt-PT">
                <a:latin typeface="Book Antiqua" pitchFamily="18" charset="0"/>
              </a:rPr>
              <a:t>- representam o </a:t>
            </a:r>
            <a:r>
              <a:rPr lang="pt-PT" i="1">
                <a:latin typeface="Book Antiqua" pitchFamily="18" charset="0"/>
              </a:rPr>
              <a:t>estado mínimo</a:t>
            </a:r>
            <a:r>
              <a:rPr lang="pt-PT">
                <a:latin typeface="Book Antiqua" pitchFamily="18" charset="0"/>
              </a:rPr>
              <a:t> : direitos de propriedade, garantia de cumprimento dos contratos, ...</a:t>
            </a:r>
          </a:p>
          <a:p>
            <a:pPr>
              <a:spcBef>
                <a:spcPts val="1200"/>
              </a:spcBef>
              <a:buFont typeface="Times New Roman" pitchFamily="18" charset="0"/>
              <a:buAutoNum type="alphaLcParenR" startAt="2"/>
            </a:pPr>
            <a:r>
              <a:rPr lang="pt-PT" b="1">
                <a:latin typeface="Book Antiqua" pitchFamily="18" charset="0"/>
              </a:rPr>
              <a:t>Corrigir as falhas </a:t>
            </a:r>
            <a:r>
              <a:rPr lang="pt-PT">
                <a:latin typeface="Book Antiqua" pitchFamily="18" charset="0"/>
              </a:rPr>
              <a:t>(ineficiências) dos mercados reais tendo em conta os ensinamentos da teoria microeconómica tanto em termos de </a:t>
            </a:r>
            <a:r>
              <a:rPr lang="pt-PT" sz="2000" b="1">
                <a:solidFill>
                  <a:srgbClr val="953735"/>
                </a:solidFill>
                <a:latin typeface="Book Antiqua" pitchFamily="18" charset="0"/>
              </a:rPr>
              <a:t>eficiência</a:t>
            </a:r>
            <a:r>
              <a:rPr lang="pt-PT" sz="2000">
                <a:latin typeface="Book Antiqua" pitchFamily="18" charset="0"/>
              </a:rPr>
              <a:t> </a:t>
            </a:r>
            <a:r>
              <a:rPr lang="pt-PT" sz="2000" b="1">
                <a:solidFill>
                  <a:schemeClr val="accent2"/>
                </a:solidFill>
                <a:latin typeface="Book Antiqua" pitchFamily="18" charset="0"/>
              </a:rPr>
              <a:t>estática </a:t>
            </a:r>
            <a:r>
              <a:rPr lang="pt-PT">
                <a:latin typeface="Book Antiqua" pitchFamily="18" charset="0"/>
              </a:rPr>
              <a:t>como de </a:t>
            </a:r>
            <a:r>
              <a:rPr lang="pt-PT" sz="2000" b="1">
                <a:solidFill>
                  <a:srgbClr val="953735"/>
                </a:solidFill>
                <a:latin typeface="Book Antiqua" pitchFamily="18" charset="0"/>
              </a:rPr>
              <a:t>eficiência</a:t>
            </a:r>
            <a:r>
              <a:rPr lang="pt-PT" sz="2000">
                <a:latin typeface="Book Antiqua" pitchFamily="18" charset="0"/>
              </a:rPr>
              <a:t> </a:t>
            </a:r>
            <a:r>
              <a:rPr lang="pt-PT" sz="2000" b="1">
                <a:solidFill>
                  <a:schemeClr val="accent2"/>
                </a:solidFill>
                <a:latin typeface="Book Antiqua" pitchFamily="18" charset="0"/>
              </a:rPr>
              <a:t>dinâmica</a:t>
            </a:r>
            <a:r>
              <a:rPr lang="pt-PT">
                <a:latin typeface="Book Antiqua" pitchFamily="18" charset="0"/>
              </a:rPr>
              <a:t>.</a:t>
            </a:r>
          </a:p>
          <a:p>
            <a:pPr>
              <a:buFont typeface="Wingdings" pitchFamily="2" charset="2"/>
              <a:buChar char="ü"/>
            </a:pPr>
            <a:r>
              <a:rPr lang="pt-PT">
                <a:latin typeface="Book Antiqua" pitchFamily="18" charset="0"/>
              </a:rPr>
              <a:t>Incluem as políticas correctivas : externalidades, bens públicos, informação assimétrica ...</a:t>
            </a:r>
          </a:p>
          <a:p>
            <a:pPr>
              <a:buFont typeface="Wingdings" pitchFamily="2" charset="2"/>
              <a:buChar char="ü"/>
            </a:pPr>
            <a:r>
              <a:rPr lang="pt-PT">
                <a:latin typeface="Book Antiqua" pitchFamily="18" charset="0"/>
              </a:rPr>
              <a:t>... e as divergências entre os mercados reais e a teoria da concorrência perfeita: economias de escala, comportamento colusivo, barreiras, ...</a:t>
            </a:r>
          </a:p>
          <a:p>
            <a:pPr>
              <a:spcBef>
                <a:spcPts val="1200"/>
              </a:spcBef>
              <a:buFont typeface="Times New Roman" pitchFamily="18" charset="0"/>
              <a:buAutoNum type="alphaLcParenR" startAt="3"/>
            </a:pPr>
            <a:r>
              <a:rPr lang="pt-PT">
                <a:latin typeface="Book Antiqua" pitchFamily="18" charset="0"/>
              </a:rPr>
              <a:t>Garantir uma </a:t>
            </a:r>
            <a:r>
              <a:rPr lang="pt-PT" b="1">
                <a:latin typeface="Book Antiqua" pitchFamily="18" charset="0"/>
              </a:rPr>
              <a:t>distribuição pessoal </a:t>
            </a:r>
            <a:r>
              <a:rPr lang="pt-PT">
                <a:latin typeface="Book Antiqua" pitchFamily="18" charset="0"/>
              </a:rPr>
              <a:t>do rendimento e da riqueza considerada justa e garantir o fornecimento de bens de mérito. (</a:t>
            </a:r>
            <a:r>
              <a:rPr lang="pt-PT">
                <a:latin typeface="Book Antiqua" pitchFamily="18" charset="0"/>
                <a:sym typeface="Wingdings" pitchFamily="2" charset="2"/>
              </a:rPr>
              <a:t> </a:t>
            </a:r>
            <a:r>
              <a:rPr lang="pt-PT" b="1">
                <a:solidFill>
                  <a:srgbClr val="953735"/>
                </a:solidFill>
                <a:latin typeface="Book Antiqua" pitchFamily="18" charset="0"/>
                <a:sym typeface="Wingdings" pitchFamily="2" charset="2"/>
              </a:rPr>
              <a:t>equidade</a:t>
            </a:r>
            <a:r>
              <a:rPr lang="pt-PT">
                <a:latin typeface="Book Antiqua" pitchFamily="18" charset="0"/>
                <a:sym typeface="Wingdings" pitchFamily="2" charset="2"/>
              </a:rPr>
              <a:t>)</a:t>
            </a:r>
            <a:endParaRPr lang="pt-PT">
              <a:latin typeface="Book Antiqua" pitchFamily="18" charset="0"/>
            </a:endParaRPr>
          </a:p>
        </p:txBody>
      </p:sp>
      <p:sp>
        <p:nvSpPr>
          <p:cNvPr id="273412" name="Marcador de Posição do Rodapé 2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PT" sz="1200" dirty="0">
                <a:solidFill>
                  <a:srgbClr val="898989"/>
                </a:solidFill>
              </a:rPr>
              <a:t>PIC - 2020/2021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7" name="Marcador de Posição do Número do Diapositivo 1"/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1761F06B-EFCF-49C0-897D-A8C16E9213E2}" type="slidenum">
              <a:rPr lang="pt-PT" sz="1200">
                <a:latin typeface="Century Gothic" pitchFamily="34" charset="0"/>
              </a:rPr>
              <a:pPr algn="r"/>
              <a:t>19</a:t>
            </a:fld>
            <a:endParaRPr lang="pt-PT" sz="1200">
              <a:latin typeface="Century Gothic" pitchFamily="34" charset="0"/>
            </a:endParaRPr>
          </a:p>
        </p:txBody>
      </p:sp>
      <p:sp>
        <p:nvSpPr>
          <p:cNvPr id="275458" name="CaixaDeTexto 3"/>
          <p:cNvSpPr txBox="1">
            <a:spLocks noChangeArrowheads="1"/>
          </p:cNvSpPr>
          <p:nvPr/>
        </p:nvSpPr>
        <p:spPr bwMode="auto">
          <a:xfrm>
            <a:off x="214313" y="714375"/>
            <a:ext cx="8643937" cy="576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sz="2000" b="1">
                <a:latin typeface="Book Antiqua" pitchFamily="18" charset="0"/>
              </a:rPr>
              <a:t>Políticas de base microeconómica </a:t>
            </a:r>
            <a:endParaRPr lang="pt-PT">
              <a:latin typeface="Book Antiqua" pitchFamily="18" charset="0"/>
            </a:endParaRPr>
          </a:p>
          <a:p>
            <a:pPr>
              <a:spcBef>
                <a:spcPts val="1200"/>
              </a:spcBef>
            </a:pPr>
            <a:r>
              <a:rPr lang="pt-PT">
                <a:latin typeface="Book Antiqua" pitchFamily="18" charset="0"/>
              </a:rPr>
              <a:t>Evolução de paradigmas e de práticas: </a:t>
            </a:r>
            <a:r>
              <a:rPr lang="pt-PT" b="1">
                <a:latin typeface="Book Antiqua" pitchFamily="18" charset="0"/>
              </a:rPr>
              <a:t>Influir nas decisões microeconómicas através de instrumentos de regulação, incentivos e procura pública, visando realizar objectivos de política - Anos 50-70</a:t>
            </a:r>
          </a:p>
          <a:p>
            <a:endParaRPr lang="pt-PT">
              <a:latin typeface="Book Antiqua" pitchFamily="18" charset="0"/>
            </a:endParaRPr>
          </a:p>
          <a:p>
            <a:pPr lvl="1">
              <a:buFont typeface="Symbol" pitchFamily="18" charset="2"/>
              <a:buChar char=""/>
            </a:pPr>
            <a:r>
              <a:rPr lang="pt-PT">
                <a:latin typeface="Book Antiqua" pitchFamily="18" charset="0"/>
              </a:rPr>
              <a:t> As políticas de fomento de determinados </a:t>
            </a:r>
            <a:r>
              <a:rPr lang="pt-PT" b="1">
                <a:latin typeface="Book Antiqua" pitchFamily="18" charset="0"/>
              </a:rPr>
              <a:t>sectores</a:t>
            </a:r>
            <a:r>
              <a:rPr lang="pt-PT">
                <a:latin typeface="Book Antiqua" pitchFamily="18" charset="0"/>
              </a:rPr>
              <a:t> industriais no quadro Keynesiano – influenciação  da decisão de produção; a protecção dos “campeões nacionais”</a:t>
            </a:r>
          </a:p>
          <a:p>
            <a:pPr lvl="1">
              <a:buFont typeface="Symbol" pitchFamily="18" charset="2"/>
              <a:buChar char=""/>
            </a:pPr>
            <a:endParaRPr lang="pt-PT">
              <a:latin typeface="Book Antiqua" pitchFamily="18" charset="0"/>
            </a:endParaRPr>
          </a:p>
          <a:p>
            <a:pPr lvl="1">
              <a:buFont typeface="Symbol" pitchFamily="18" charset="2"/>
              <a:buChar char=""/>
            </a:pPr>
            <a:r>
              <a:rPr lang="pt-PT">
                <a:latin typeface="Book Antiqua" pitchFamily="18" charset="0"/>
              </a:rPr>
              <a:t> As políticas de incentivo a determinadas </a:t>
            </a:r>
            <a:r>
              <a:rPr lang="pt-PT" b="1">
                <a:latin typeface="Book Antiqua" pitchFamily="18" charset="0"/>
              </a:rPr>
              <a:t>localizações</a:t>
            </a:r>
            <a:r>
              <a:rPr lang="pt-PT">
                <a:latin typeface="Book Antiqua" pitchFamily="18" charset="0"/>
              </a:rPr>
              <a:t>: influenciação da decisão de localização</a:t>
            </a:r>
          </a:p>
          <a:p>
            <a:pPr lvl="1">
              <a:buFont typeface="Symbol" pitchFamily="18" charset="2"/>
              <a:buChar char=""/>
            </a:pPr>
            <a:endParaRPr lang="pt-PT">
              <a:latin typeface="Book Antiqua" pitchFamily="18" charset="0"/>
            </a:endParaRPr>
          </a:p>
          <a:p>
            <a:pPr lvl="1">
              <a:buFont typeface="Symbol" pitchFamily="18" charset="2"/>
              <a:buChar char=""/>
            </a:pPr>
            <a:r>
              <a:rPr lang="pt-PT">
                <a:latin typeface="Book Antiqua" pitchFamily="18" charset="0"/>
              </a:rPr>
              <a:t> Vertentes microeconómicas das políticas </a:t>
            </a:r>
            <a:r>
              <a:rPr lang="pt-PT" b="1">
                <a:latin typeface="Book Antiqua" pitchFamily="18" charset="0"/>
              </a:rPr>
              <a:t>ambientais </a:t>
            </a:r>
            <a:r>
              <a:rPr lang="pt-PT">
                <a:latin typeface="Book Antiqua" pitchFamily="18" charset="0"/>
              </a:rPr>
              <a:t> (conseguir o uso de tecnologias mais amigas do ambiente) – influenciação das escolhas tecnológicas</a:t>
            </a:r>
          </a:p>
          <a:p>
            <a:pPr>
              <a:buFontTx/>
              <a:buChar char="-"/>
            </a:pPr>
            <a:endParaRPr lang="pt-PT">
              <a:latin typeface="Book Antiqua" pitchFamily="18" charset="0"/>
            </a:endParaRPr>
          </a:p>
          <a:p>
            <a:pPr>
              <a:buFontTx/>
              <a:buChar char="-"/>
            </a:pPr>
            <a:r>
              <a:rPr lang="pt-PT">
                <a:latin typeface="Book Antiqua" pitchFamily="18" charset="0"/>
              </a:rPr>
              <a:t> O </a:t>
            </a:r>
            <a:r>
              <a:rPr lang="pt-PT" b="1">
                <a:latin typeface="Book Antiqua" pitchFamily="18" charset="0"/>
              </a:rPr>
              <a:t>liberalismo </a:t>
            </a:r>
            <a:r>
              <a:rPr lang="pt-PT">
                <a:latin typeface="Book Antiqua" pitchFamily="18" charset="0"/>
              </a:rPr>
              <a:t>e o “abandono” das políticas industriais: não interferir nas decisões microeconómicas pois isso não conduz a afectações eficientes de recursos – crise dos anos 70 e anos 80</a:t>
            </a:r>
          </a:p>
          <a:p>
            <a:endParaRPr lang="pt-PT">
              <a:latin typeface="Book Antiqua" pitchFamily="18" charset="0"/>
            </a:endParaRPr>
          </a:p>
        </p:txBody>
      </p:sp>
      <p:sp>
        <p:nvSpPr>
          <p:cNvPr id="275459" name="Marcador de Posição do Rodapé 2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PT" sz="1200" dirty="0">
                <a:solidFill>
                  <a:srgbClr val="898989"/>
                </a:solidFill>
              </a:rPr>
              <a:t>PIC - 2020/2021</a:t>
            </a:r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0" y="0"/>
            <a:ext cx="9144000" cy="519113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pt-PT" sz="2800" b="1" dirty="0">
                <a:solidFill>
                  <a:schemeClr val="bg1"/>
                </a:solidFill>
                <a:latin typeface="Times New Roman" pitchFamily="18" charset="0"/>
              </a:rPr>
              <a:t>4.2. </a:t>
            </a:r>
            <a:r>
              <a:rPr lang="pt-BR" sz="2800" b="1" dirty="0">
                <a:solidFill>
                  <a:schemeClr val="bg1"/>
                </a:solidFill>
                <a:latin typeface="Times New Roman" pitchFamily="18" charset="0"/>
              </a:rPr>
              <a:t>As políticas públicas de base microeconómica</a:t>
            </a:r>
            <a:endParaRPr lang="pt-PT" sz="28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5" name="Marcador de Posição do Rodapé 2"/>
          <p:cNvSpPr txBox="1">
            <a:spLocks noGrp="1"/>
          </p:cNvSpPr>
          <p:nvPr/>
        </p:nvSpPr>
        <p:spPr bwMode="auto">
          <a:xfrm>
            <a:off x="3200400" y="6492875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PT" sz="1200" dirty="0">
                <a:solidFill>
                  <a:srgbClr val="898989"/>
                </a:solidFill>
              </a:rPr>
              <a:t>PIC - 2020/2021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1371600" y="609600"/>
            <a:ext cx="2209800" cy="5238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pt-PT" sz="1400" dirty="0"/>
              <a:t>Falhas Microeconómicas dos Mercados</a:t>
            </a:r>
          </a:p>
        </p:txBody>
      </p:sp>
      <p:cxnSp>
        <p:nvCxnSpPr>
          <p:cNvPr id="19" name="Conexão recta 18"/>
          <p:cNvCxnSpPr/>
          <p:nvPr/>
        </p:nvCxnSpPr>
        <p:spPr>
          <a:xfrm rot="5400000">
            <a:off x="2097088" y="1485900"/>
            <a:ext cx="684212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xão recta 20"/>
          <p:cNvCxnSpPr/>
          <p:nvPr/>
        </p:nvCxnSpPr>
        <p:spPr>
          <a:xfrm>
            <a:off x="914400" y="1828800"/>
            <a:ext cx="3048000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xão recta 22"/>
          <p:cNvCxnSpPr/>
          <p:nvPr/>
        </p:nvCxnSpPr>
        <p:spPr>
          <a:xfrm rot="5400000">
            <a:off x="686594" y="2056606"/>
            <a:ext cx="4572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xão recta 23"/>
          <p:cNvCxnSpPr/>
          <p:nvPr/>
        </p:nvCxnSpPr>
        <p:spPr>
          <a:xfrm rot="5400000">
            <a:off x="3734594" y="2056606"/>
            <a:ext cx="4572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aixaDeTexto 26"/>
          <p:cNvSpPr txBox="1"/>
          <p:nvPr/>
        </p:nvSpPr>
        <p:spPr>
          <a:xfrm>
            <a:off x="152400" y="2286000"/>
            <a:ext cx="1676400" cy="8620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pt-PT" sz="1000" b="1" dirty="0"/>
              <a:t>Eficiência</a:t>
            </a:r>
          </a:p>
          <a:p>
            <a:pPr>
              <a:defRPr/>
            </a:pPr>
            <a:r>
              <a:rPr lang="pt-PT" sz="1000" dirty="0"/>
              <a:t>Concorrência imperfeita</a:t>
            </a:r>
          </a:p>
          <a:p>
            <a:pPr>
              <a:defRPr/>
            </a:pPr>
            <a:r>
              <a:rPr lang="pt-PT" sz="1000" dirty="0"/>
              <a:t>Informação assimétrica</a:t>
            </a:r>
          </a:p>
          <a:p>
            <a:pPr>
              <a:defRPr/>
            </a:pPr>
            <a:r>
              <a:rPr lang="pt-PT" sz="1000" dirty="0"/>
              <a:t>Bens públicos</a:t>
            </a:r>
          </a:p>
          <a:p>
            <a:pPr>
              <a:defRPr/>
            </a:pPr>
            <a:r>
              <a:rPr lang="pt-PT" sz="1000" dirty="0"/>
              <a:t>Externalidades</a:t>
            </a:r>
          </a:p>
        </p:txBody>
      </p:sp>
      <p:sp>
        <p:nvSpPr>
          <p:cNvPr id="28" name="CaixaDeTexto 27"/>
          <p:cNvSpPr txBox="1"/>
          <p:nvPr/>
        </p:nvSpPr>
        <p:spPr>
          <a:xfrm>
            <a:off x="3048000" y="2286000"/>
            <a:ext cx="1676400" cy="10318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pt-PT" sz="1000" b="1" dirty="0"/>
              <a:t>Equidade</a:t>
            </a:r>
          </a:p>
          <a:p>
            <a:pPr>
              <a:defRPr/>
            </a:pPr>
            <a:r>
              <a:rPr lang="pt-PT" sz="1000" dirty="0"/>
              <a:t>Desigualdades na distribuição do rendimento</a:t>
            </a:r>
          </a:p>
          <a:p>
            <a:pPr>
              <a:defRPr/>
            </a:pPr>
            <a:r>
              <a:rPr lang="pt-PT" sz="1000" dirty="0"/>
              <a:t>Acesso não equitativo aos bens de mérito</a:t>
            </a:r>
          </a:p>
        </p:txBody>
      </p:sp>
      <p:sp>
        <p:nvSpPr>
          <p:cNvPr id="29" name="CaixaDeTexto 28"/>
          <p:cNvSpPr txBox="1"/>
          <p:nvPr/>
        </p:nvSpPr>
        <p:spPr>
          <a:xfrm>
            <a:off x="4495800" y="609600"/>
            <a:ext cx="2209800" cy="7556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pt-PT" sz="1400" dirty="0"/>
              <a:t>Falhas Macroeconómicas dos Mercados</a:t>
            </a:r>
          </a:p>
        </p:txBody>
      </p:sp>
      <p:cxnSp>
        <p:nvCxnSpPr>
          <p:cNvPr id="30" name="Conexão recta 29"/>
          <p:cNvCxnSpPr/>
          <p:nvPr/>
        </p:nvCxnSpPr>
        <p:spPr>
          <a:xfrm rot="5400000">
            <a:off x="5333207" y="1599406"/>
            <a:ext cx="457200" cy="158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aixaDeTexto 30"/>
          <p:cNvSpPr txBox="1"/>
          <p:nvPr/>
        </p:nvSpPr>
        <p:spPr>
          <a:xfrm>
            <a:off x="4800600" y="1828800"/>
            <a:ext cx="1676400" cy="1016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pt-PT" sz="1000" dirty="0"/>
              <a:t>Desemprego</a:t>
            </a:r>
          </a:p>
          <a:p>
            <a:pPr>
              <a:defRPr/>
            </a:pPr>
            <a:r>
              <a:rPr lang="pt-PT" sz="1000" dirty="0"/>
              <a:t>Inflação</a:t>
            </a:r>
          </a:p>
          <a:p>
            <a:pPr>
              <a:defRPr/>
            </a:pPr>
            <a:r>
              <a:rPr lang="pt-PT" sz="1000" dirty="0"/>
              <a:t>Contas externas desequilibradas</a:t>
            </a:r>
          </a:p>
          <a:p>
            <a:pPr>
              <a:defRPr/>
            </a:pPr>
            <a:r>
              <a:rPr lang="pt-PT" sz="1000" dirty="0"/>
              <a:t>Crescimento insuficiente e subdesenvolvimento</a:t>
            </a:r>
          </a:p>
        </p:txBody>
      </p:sp>
      <p:sp>
        <p:nvSpPr>
          <p:cNvPr id="32" name="CaixaDeTexto 31"/>
          <p:cNvSpPr txBox="1"/>
          <p:nvPr/>
        </p:nvSpPr>
        <p:spPr>
          <a:xfrm>
            <a:off x="6858000" y="609600"/>
            <a:ext cx="2209800" cy="3079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pt-PT" sz="1400" dirty="0"/>
              <a:t>Falhas do Estado</a:t>
            </a:r>
          </a:p>
        </p:txBody>
      </p:sp>
      <p:sp>
        <p:nvSpPr>
          <p:cNvPr id="34" name="CaixaDeTexto 33"/>
          <p:cNvSpPr txBox="1"/>
          <p:nvPr/>
        </p:nvSpPr>
        <p:spPr>
          <a:xfrm>
            <a:off x="7162800" y="1752600"/>
            <a:ext cx="1676400" cy="11699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pt-PT" sz="1000" dirty="0"/>
              <a:t>“Rent-Seeking”</a:t>
            </a:r>
          </a:p>
          <a:p>
            <a:pPr>
              <a:defRPr/>
            </a:pPr>
            <a:r>
              <a:rPr lang="pt-PT" sz="1000" dirty="0"/>
              <a:t>Burocracia</a:t>
            </a:r>
          </a:p>
          <a:p>
            <a:pPr>
              <a:defRPr/>
            </a:pPr>
            <a:r>
              <a:rPr lang="pt-PT" sz="1000" dirty="0"/>
              <a:t>Ciclo económico “pendurado” no ciclo político</a:t>
            </a:r>
          </a:p>
          <a:p>
            <a:pPr>
              <a:defRPr/>
            </a:pPr>
            <a:r>
              <a:rPr lang="pt-PT" sz="1000" dirty="0"/>
              <a:t>Tendência para sacrificar gerações futuras</a:t>
            </a:r>
          </a:p>
        </p:txBody>
      </p:sp>
      <p:cxnSp>
        <p:nvCxnSpPr>
          <p:cNvPr id="36" name="Conexão recta 35"/>
          <p:cNvCxnSpPr/>
          <p:nvPr/>
        </p:nvCxnSpPr>
        <p:spPr>
          <a:xfrm rot="5400000">
            <a:off x="7506494" y="1334294"/>
            <a:ext cx="836613" cy="31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xão recta 39"/>
          <p:cNvCxnSpPr/>
          <p:nvPr/>
        </p:nvCxnSpPr>
        <p:spPr>
          <a:xfrm>
            <a:off x="914400" y="3505200"/>
            <a:ext cx="7010400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xão recta 41"/>
          <p:cNvCxnSpPr/>
          <p:nvPr/>
        </p:nvCxnSpPr>
        <p:spPr>
          <a:xfrm rot="5400000">
            <a:off x="722313" y="3314700"/>
            <a:ext cx="382588" cy="158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xão recta 43"/>
          <p:cNvCxnSpPr>
            <a:stCxn id="28" idx="2"/>
          </p:cNvCxnSpPr>
          <p:nvPr/>
        </p:nvCxnSpPr>
        <p:spPr>
          <a:xfrm rot="5400000">
            <a:off x="3798887" y="3417888"/>
            <a:ext cx="17462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xão recta 49"/>
          <p:cNvCxnSpPr/>
          <p:nvPr/>
        </p:nvCxnSpPr>
        <p:spPr>
          <a:xfrm rot="5400000">
            <a:off x="7620794" y="3199606"/>
            <a:ext cx="6096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xão recta 55"/>
          <p:cNvCxnSpPr/>
          <p:nvPr/>
        </p:nvCxnSpPr>
        <p:spPr>
          <a:xfrm rot="5400000">
            <a:off x="5220494" y="3161506"/>
            <a:ext cx="6858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exão recta 63"/>
          <p:cNvCxnSpPr/>
          <p:nvPr/>
        </p:nvCxnSpPr>
        <p:spPr>
          <a:xfrm rot="5400000">
            <a:off x="4305301" y="3771900"/>
            <a:ext cx="533400" cy="3175"/>
          </a:xfrm>
          <a:prstGeom prst="line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CaixaDeTexto 65"/>
          <p:cNvSpPr txBox="1"/>
          <p:nvPr/>
        </p:nvSpPr>
        <p:spPr>
          <a:xfrm>
            <a:off x="3429000" y="4048125"/>
            <a:ext cx="2209800" cy="5238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pt-PT" sz="1400" dirty="0"/>
              <a:t>Necessidade de Política Económica</a:t>
            </a:r>
          </a:p>
        </p:txBody>
      </p:sp>
      <p:sp>
        <p:nvSpPr>
          <p:cNvPr id="67" name="CaixaDeTexto 66"/>
          <p:cNvSpPr txBox="1"/>
          <p:nvPr/>
        </p:nvSpPr>
        <p:spPr>
          <a:xfrm>
            <a:off x="6477000" y="4572000"/>
            <a:ext cx="2362200" cy="19383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pt-PT" sz="1000" b="1" dirty="0"/>
              <a:t>Enquadramento actual</a:t>
            </a:r>
          </a:p>
          <a:p>
            <a:pPr>
              <a:defRPr/>
            </a:pPr>
            <a:r>
              <a:rPr lang="pt-PT" sz="1000" dirty="0"/>
              <a:t>Globalização</a:t>
            </a:r>
          </a:p>
          <a:p>
            <a:pPr>
              <a:defRPr/>
            </a:pPr>
            <a:r>
              <a:rPr lang="pt-PT" sz="1000" dirty="0"/>
              <a:t>Interligação crescente das economias e mercados</a:t>
            </a:r>
          </a:p>
          <a:p>
            <a:pPr>
              <a:defRPr/>
            </a:pPr>
            <a:r>
              <a:rPr lang="pt-PT" sz="1000" dirty="0"/>
              <a:t>Redução dos custos de transporte e comunicações</a:t>
            </a:r>
          </a:p>
          <a:p>
            <a:pPr>
              <a:defRPr/>
            </a:pPr>
            <a:r>
              <a:rPr lang="pt-PT" sz="1000" dirty="0"/>
              <a:t>Organização das actividades empresariais à escala global</a:t>
            </a:r>
          </a:p>
          <a:p>
            <a:pPr>
              <a:defRPr/>
            </a:pPr>
            <a:r>
              <a:rPr lang="pt-PT" sz="1000" dirty="0"/>
              <a:t>Liberalização dos mercados financeiros e de capitais</a:t>
            </a:r>
          </a:p>
          <a:p>
            <a:pPr>
              <a:defRPr/>
            </a:pPr>
            <a:r>
              <a:rPr lang="pt-PT" sz="1000" dirty="0"/>
              <a:t>Crescimento tendencialmente forte do comércio e investimento internacional</a:t>
            </a:r>
          </a:p>
        </p:txBody>
      </p:sp>
      <p:sp>
        <p:nvSpPr>
          <p:cNvPr id="68" name="CaixaDeTexto 67"/>
          <p:cNvSpPr txBox="1"/>
          <p:nvPr/>
        </p:nvSpPr>
        <p:spPr>
          <a:xfrm>
            <a:off x="304800" y="4572000"/>
            <a:ext cx="2362200" cy="14779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pt-PT" sz="1000" b="1" dirty="0"/>
              <a:t>Enquadramento actual</a:t>
            </a:r>
          </a:p>
          <a:p>
            <a:pPr>
              <a:defRPr/>
            </a:pPr>
            <a:r>
              <a:rPr lang="pt-PT" sz="1000" dirty="0"/>
              <a:t>Bens públicos globais (paz e estabilidade internacional, sistema comercial aberto, preservação do meio ambiente, ajuda económica e financeira, disciplina monetária internacional, etc.)</a:t>
            </a:r>
          </a:p>
          <a:p>
            <a:pPr>
              <a:defRPr/>
            </a:pPr>
            <a:r>
              <a:rPr lang="pt-PT" sz="1000" dirty="0"/>
              <a:t>Integração supranacional (UE, NAFTA, ASEAN, Mercosul, etc.)</a:t>
            </a:r>
          </a:p>
        </p:txBody>
      </p:sp>
      <p:cxnSp>
        <p:nvCxnSpPr>
          <p:cNvPr id="69" name="Conexão recta 68"/>
          <p:cNvCxnSpPr/>
          <p:nvPr/>
        </p:nvCxnSpPr>
        <p:spPr>
          <a:xfrm>
            <a:off x="2667000" y="5105400"/>
            <a:ext cx="1905000" cy="1588"/>
          </a:xfrm>
          <a:prstGeom prst="line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exão recta 71"/>
          <p:cNvCxnSpPr/>
          <p:nvPr/>
        </p:nvCxnSpPr>
        <p:spPr>
          <a:xfrm>
            <a:off x="4572000" y="5105400"/>
            <a:ext cx="1905000" cy="1588"/>
          </a:xfrm>
          <a:prstGeom prst="line">
            <a:avLst/>
          </a:prstGeom>
          <a:ln w="15875">
            <a:solidFill>
              <a:schemeClr val="tx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exão recta 72"/>
          <p:cNvCxnSpPr/>
          <p:nvPr/>
        </p:nvCxnSpPr>
        <p:spPr>
          <a:xfrm rot="5400000">
            <a:off x="4115594" y="5028406"/>
            <a:ext cx="914400" cy="1588"/>
          </a:xfrm>
          <a:prstGeom prst="line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CaixaDeTexto 79"/>
          <p:cNvSpPr txBox="1"/>
          <p:nvPr/>
        </p:nvSpPr>
        <p:spPr>
          <a:xfrm>
            <a:off x="3429000" y="5495925"/>
            <a:ext cx="2209800" cy="1016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pt-PT" sz="1000" dirty="0"/>
              <a:t>Necessidade de coordenação a nível internacional das políticas económicas nacionais</a:t>
            </a:r>
          </a:p>
          <a:p>
            <a:pPr algn="ctr">
              <a:defRPr/>
            </a:pPr>
            <a:r>
              <a:rPr lang="pt-PT" sz="1000" dirty="0"/>
              <a:t>e/ou Passagem para o domínio supranacional de políticas económicas de base nacional</a:t>
            </a:r>
          </a:p>
        </p:txBody>
      </p:sp>
      <p:sp>
        <p:nvSpPr>
          <p:cNvPr id="246812" name="CaixaDeTexto 80"/>
          <p:cNvSpPr txBox="1">
            <a:spLocks noChangeArrowheads="1"/>
          </p:cNvSpPr>
          <p:nvPr/>
        </p:nvSpPr>
        <p:spPr bwMode="auto">
          <a:xfrm>
            <a:off x="3124200" y="5105400"/>
            <a:ext cx="29718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sz="800"/>
              <a:t>Perda de eficácia dos políticas económicas de base nacional</a:t>
            </a:r>
          </a:p>
        </p:txBody>
      </p:sp>
      <p:sp>
        <p:nvSpPr>
          <p:cNvPr id="246813" name="CaixaDeTexto 2"/>
          <p:cNvSpPr txBox="1">
            <a:spLocks noChangeArrowheads="1"/>
          </p:cNvSpPr>
          <p:nvPr/>
        </p:nvSpPr>
        <p:spPr bwMode="auto">
          <a:xfrm>
            <a:off x="0" y="0"/>
            <a:ext cx="9144000" cy="519113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pt-BR" sz="2800" b="1">
                <a:solidFill>
                  <a:schemeClr val="bg1"/>
                </a:solidFill>
                <a:latin typeface="Times New Roman" pitchFamily="18" charset="0"/>
              </a:rPr>
              <a:t>Enquadramento</a:t>
            </a:r>
            <a:endParaRPr lang="pt-PT" sz="2800" b="1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46814" name="Slide Number Placeholder 2"/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1864981C-2FFB-4C72-B716-D39B23BCADA5}" type="slidenum">
              <a:rPr lang="pt-PT" sz="1200">
                <a:latin typeface="Century Gothic" pitchFamily="34" charset="0"/>
              </a:rPr>
              <a:pPr algn="r"/>
              <a:t>2</a:t>
            </a:fld>
            <a:endParaRPr lang="pt-PT" sz="120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5" name="Marcador de Posição do Número do Diapositivo 1"/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E9FFD70-C9DE-42A9-9353-BBE5C7DEADAE}" type="slidenum">
              <a:rPr lang="pt-PT" sz="1200">
                <a:latin typeface="Century Gothic" pitchFamily="34" charset="0"/>
              </a:rPr>
              <a:pPr algn="r"/>
              <a:t>20</a:t>
            </a:fld>
            <a:endParaRPr lang="pt-PT" sz="1200">
              <a:latin typeface="Century Gothic" pitchFamily="34" charset="0"/>
            </a:endParaRPr>
          </a:p>
        </p:txBody>
      </p:sp>
      <p:sp>
        <p:nvSpPr>
          <p:cNvPr id="277506" name="CaixaDeTexto 3"/>
          <p:cNvSpPr txBox="1">
            <a:spLocks noChangeArrowheads="1"/>
          </p:cNvSpPr>
          <p:nvPr/>
        </p:nvSpPr>
        <p:spPr bwMode="auto">
          <a:xfrm>
            <a:off x="428625" y="471488"/>
            <a:ext cx="8429625" cy="578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sz="2400" b="1">
                <a:latin typeface="Book Antiqua" pitchFamily="18" charset="0"/>
              </a:rPr>
              <a:t>Políticas de base microeconómica </a:t>
            </a:r>
            <a:r>
              <a:rPr lang="pt-PT" sz="2400" b="1">
                <a:latin typeface="Book Antiqua" pitchFamily="18" charset="0"/>
                <a:sym typeface="Wingdings" pitchFamily="2" charset="2"/>
              </a:rPr>
              <a:t> A Política Industrial</a:t>
            </a:r>
            <a:r>
              <a:rPr lang="pt-PT" sz="2400" b="1">
                <a:latin typeface="Book Antiqua" pitchFamily="18" charset="0"/>
              </a:rPr>
              <a:t> </a:t>
            </a:r>
          </a:p>
          <a:p>
            <a:endParaRPr lang="pt-PT" b="1">
              <a:latin typeface="Book Antiqua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pt-PT" b="1">
                <a:latin typeface="Book Antiqua" pitchFamily="18" charset="0"/>
              </a:rPr>
              <a:t>Políticas industriais </a:t>
            </a:r>
            <a:r>
              <a:rPr lang="pt-PT">
                <a:solidFill>
                  <a:srgbClr val="E46C0A"/>
                </a:solidFill>
                <a:latin typeface="Book Antiqua" pitchFamily="18" charset="0"/>
              </a:rPr>
              <a:t>são</a:t>
            </a:r>
            <a:r>
              <a:rPr lang="pt-PT" b="1">
                <a:solidFill>
                  <a:srgbClr val="E46C0A"/>
                </a:solidFill>
                <a:latin typeface="Book Antiqua" pitchFamily="18" charset="0"/>
              </a:rPr>
              <a:t> </a:t>
            </a:r>
            <a:r>
              <a:rPr lang="pt-PT">
                <a:solidFill>
                  <a:srgbClr val="E46C0A"/>
                </a:solidFill>
                <a:latin typeface="Book Antiqua" pitchFamily="18" charset="0"/>
              </a:rPr>
              <a:t>as políticas dirigidas à modificação da estrutura produtiva e que pretendem incrementar a eficiência na afectação e a eficiência dinâmica</a:t>
            </a:r>
            <a:r>
              <a:rPr lang="pt-PT">
                <a:latin typeface="Book Antiqua" pitchFamily="18" charset="0"/>
              </a:rPr>
              <a:t> (Acocella) – mudança de especialização e dos modelos de negócio – predomínio da política horizontal a partir dos anos 90</a:t>
            </a:r>
          </a:p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pt-PT">
                <a:latin typeface="Book Antiqua" pitchFamily="18" charset="0"/>
              </a:rPr>
              <a:t>O seu objectivo é </a:t>
            </a:r>
            <a:r>
              <a:rPr lang="pt-PT">
                <a:solidFill>
                  <a:srgbClr val="C00000"/>
                </a:solidFill>
                <a:latin typeface="Book Antiqua" pitchFamily="18" charset="0"/>
              </a:rPr>
              <a:t>melhorar a </a:t>
            </a:r>
            <a:r>
              <a:rPr lang="pt-PT" b="1">
                <a:solidFill>
                  <a:srgbClr val="C00000"/>
                </a:solidFill>
                <a:latin typeface="Book Antiqua" pitchFamily="18" charset="0"/>
              </a:rPr>
              <a:t>eficiência</a:t>
            </a:r>
            <a:r>
              <a:rPr lang="pt-PT">
                <a:solidFill>
                  <a:srgbClr val="C00000"/>
                </a:solidFill>
                <a:latin typeface="Book Antiqua" pitchFamily="18" charset="0"/>
              </a:rPr>
              <a:t> </a:t>
            </a:r>
            <a:r>
              <a:rPr lang="pt-PT" b="1">
                <a:solidFill>
                  <a:srgbClr val="C00000"/>
                </a:solidFill>
                <a:latin typeface="Book Antiqua" pitchFamily="18" charset="0"/>
              </a:rPr>
              <a:t>económica</a:t>
            </a:r>
            <a:br>
              <a:rPr lang="pt-PT" b="1">
                <a:latin typeface="Book Antiqua" pitchFamily="18" charset="0"/>
              </a:rPr>
            </a:br>
            <a:r>
              <a:rPr lang="pt-PT">
                <a:latin typeface="Book Antiqua" pitchFamily="18" charset="0"/>
              </a:rPr>
              <a:t>Distinguem-se aqui três tipos distintos de políticas industriais  </a:t>
            </a:r>
            <a:r>
              <a:rPr lang="en-US">
                <a:latin typeface="Book Antiqua" pitchFamily="18" charset="0"/>
              </a:rPr>
              <a:t>:</a:t>
            </a:r>
          </a:p>
          <a:p>
            <a:pPr marL="1176338" lvl="1" indent="-179388">
              <a:spcBef>
                <a:spcPts val="600"/>
              </a:spcBef>
              <a:buFont typeface="Wingdings" pitchFamily="2" charset="2"/>
              <a:buChar char="ü"/>
            </a:pPr>
            <a:r>
              <a:rPr lang="en-US">
                <a:latin typeface="Book Antiqua" pitchFamily="18" charset="0"/>
              </a:rPr>
              <a:t> </a:t>
            </a:r>
            <a:r>
              <a:rPr lang="en-US" b="1" u="sng">
                <a:latin typeface="Book Antiqua" pitchFamily="18" charset="0"/>
              </a:rPr>
              <a:t>horizontal</a:t>
            </a:r>
            <a:r>
              <a:rPr lang="en-US">
                <a:latin typeface="Book Antiqua" pitchFamily="18" charset="0"/>
              </a:rPr>
              <a:t>  (e.g.,  apoio alargado à inovação independentemente dos sectores para compensar as externalidades de conhecimento);</a:t>
            </a:r>
          </a:p>
          <a:p>
            <a:pPr marL="1176338" lvl="1" indent="-179388">
              <a:spcBef>
                <a:spcPts val="600"/>
              </a:spcBef>
              <a:buFont typeface="Wingdings" pitchFamily="2" charset="2"/>
              <a:buChar char="ü"/>
            </a:pPr>
            <a:r>
              <a:rPr lang="en-US" b="1" u="sng">
                <a:latin typeface="Book Antiqua" pitchFamily="18" charset="0"/>
              </a:rPr>
              <a:t>vertical</a:t>
            </a:r>
            <a:r>
              <a:rPr lang="en-US">
                <a:latin typeface="Book Antiqua" pitchFamily="18" charset="0"/>
              </a:rPr>
              <a:t> (e.g., política comercial estratégica para apoiar determinada indústria ou empresa para ganhar dimensão);  </a:t>
            </a:r>
          </a:p>
          <a:p>
            <a:pPr marL="1176338" lvl="1" indent="-179388">
              <a:spcBef>
                <a:spcPts val="600"/>
              </a:spcBef>
              <a:buFont typeface="Wingdings" pitchFamily="2" charset="2"/>
              <a:buChar char="ü"/>
            </a:pPr>
            <a:r>
              <a:rPr lang="en-US" b="1" u="sng">
                <a:latin typeface="Book Antiqua" pitchFamily="18" charset="0"/>
              </a:rPr>
              <a:t>mudança</a:t>
            </a:r>
            <a:r>
              <a:rPr lang="en-US" u="sng">
                <a:latin typeface="Book Antiqua" pitchFamily="18" charset="0"/>
              </a:rPr>
              <a:t> </a:t>
            </a:r>
            <a:r>
              <a:rPr lang="en-US" b="1" u="sng">
                <a:latin typeface="Book Antiqua" pitchFamily="18" charset="0"/>
              </a:rPr>
              <a:t>estrutural </a:t>
            </a:r>
            <a:r>
              <a:rPr lang="en-US">
                <a:latin typeface="Book Antiqua" pitchFamily="18" charset="0"/>
              </a:rPr>
              <a:t>(e.g., apoio temporário a actividades em declínio para evitar um ajustamento demasiado abrupto às mudanças na tecnologia ou nas vantagens comparativas). </a:t>
            </a:r>
          </a:p>
          <a:p>
            <a:endParaRPr lang="en-US">
              <a:latin typeface="Book Antiqua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>
                <a:latin typeface="Book Antiqua" pitchFamily="18" charset="0"/>
              </a:rPr>
              <a:t>… Ou </a:t>
            </a:r>
            <a:r>
              <a:rPr lang="en-US">
                <a:solidFill>
                  <a:srgbClr val="C00000"/>
                </a:solidFill>
                <a:latin typeface="Book Antiqua" pitchFamily="18" charset="0"/>
              </a:rPr>
              <a:t>melhorar a </a:t>
            </a:r>
            <a:r>
              <a:rPr lang="en-US" b="1">
                <a:solidFill>
                  <a:srgbClr val="C00000"/>
                </a:solidFill>
                <a:latin typeface="Book Antiqua" pitchFamily="18" charset="0"/>
              </a:rPr>
              <a:t>equidade</a:t>
            </a:r>
            <a:r>
              <a:rPr lang="en-US">
                <a:latin typeface="Book Antiqua" pitchFamily="18" charset="0"/>
              </a:rPr>
              <a:t>:  (e.g., apoio a sectores  ou  empresas não competitivas com preocupações de natureza social ou de distribuição do rendimento, e não por razões de eficiência económica).</a:t>
            </a:r>
            <a:endParaRPr lang="pt-PT">
              <a:latin typeface="Book Antiqua" pitchFamily="18" charset="0"/>
            </a:endParaRPr>
          </a:p>
        </p:txBody>
      </p:sp>
      <p:sp>
        <p:nvSpPr>
          <p:cNvPr id="277507" name="Marcador de Posição do Rodapé 2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PT" sz="1200" dirty="0">
                <a:solidFill>
                  <a:srgbClr val="898989"/>
                </a:solidFill>
              </a:rPr>
              <a:t>PIC - 2020/2021</a:t>
            </a:r>
          </a:p>
        </p:txBody>
      </p:sp>
      <p:sp>
        <p:nvSpPr>
          <p:cNvPr id="114695" name="Text Box 7"/>
          <p:cNvSpPr txBox="1">
            <a:spLocks noChangeArrowheads="1"/>
          </p:cNvSpPr>
          <p:nvPr/>
        </p:nvSpPr>
        <p:spPr bwMode="auto">
          <a:xfrm>
            <a:off x="0" y="3976688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pt-PT"/>
              <a:t>Excepções</a:t>
            </a:r>
            <a:endParaRPr lang="en-US"/>
          </a:p>
        </p:txBody>
      </p:sp>
      <p:sp>
        <p:nvSpPr>
          <p:cNvPr id="114696" name="Line 8"/>
          <p:cNvSpPr>
            <a:spLocks noChangeShapeType="1"/>
          </p:cNvSpPr>
          <p:nvPr/>
        </p:nvSpPr>
        <p:spPr bwMode="auto">
          <a:xfrm>
            <a:off x="762000" y="4343400"/>
            <a:ext cx="762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>
            <a:prstShdw prst="shdw18" dist="17961" dir="135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4697" name="Line 9"/>
          <p:cNvSpPr>
            <a:spLocks noChangeShapeType="1"/>
          </p:cNvSpPr>
          <p:nvPr/>
        </p:nvSpPr>
        <p:spPr bwMode="auto">
          <a:xfrm flipV="1">
            <a:off x="762000" y="3810000"/>
            <a:ext cx="685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>
            <a:prstShdw prst="shdw18" dist="17961" dir="135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TextBox 7"/>
          <p:cNvSpPr txBox="1">
            <a:spLocks noChangeArrowheads="1"/>
          </p:cNvSpPr>
          <p:nvPr/>
        </p:nvSpPr>
        <p:spPr bwMode="auto">
          <a:xfrm>
            <a:off x="0" y="0"/>
            <a:ext cx="9144000" cy="519113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pt-PT" sz="2800" b="1" dirty="0">
                <a:solidFill>
                  <a:schemeClr val="bg1"/>
                </a:solidFill>
                <a:latin typeface="Times New Roman" pitchFamily="18" charset="0"/>
              </a:rPr>
              <a:t>4.2. </a:t>
            </a:r>
            <a:r>
              <a:rPr lang="pt-BR" sz="2800" b="1" dirty="0">
                <a:solidFill>
                  <a:schemeClr val="bg1"/>
                </a:solidFill>
                <a:latin typeface="Times New Roman" pitchFamily="18" charset="0"/>
              </a:rPr>
              <a:t>As políticas públicas de base microeconómica</a:t>
            </a:r>
            <a:endParaRPr lang="pt-PT" sz="28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3" name="CaixaDeTexto 2"/>
          <p:cNvSpPr txBox="1">
            <a:spLocks noChangeArrowheads="1"/>
          </p:cNvSpPr>
          <p:nvPr/>
        </p:nvSpPr>
        <p:spPr bwMode="auto">
          <a:xfrm>
            <a:off x="500063" y="517525"/>
            <a:ext cx="8001000" cy="539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sz="2400" b="1">
                <a:latin typeface="Calibri" pitchFamily="34" charset="0"/>
              </a:rPr>
              <a:t>Porquê  a mudança de paradigma das políticas verticais para as políticas horizontais ?</a:t>
            </a:r>
          </a:p>
          <a:p>
            <a:endParaRPr lang="pt-PT" sz="2000">
              <a:latin typeface="Book Antiqua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pt-PT" sz="2000">
                <a:latin typeface="Calibri" pitchFamily="34" charset="0"/>
              </a:rPr>
              <a:t>Problemas das políticas de apoio aos </a:t>
            </a:r>
            <a:r>
              <a:rPr lang="pt-PT" sz="2000" b="1">
                <a:latin typeface="Calibri" pitchFamily="34" charset="0"/>
              </a:rPr>
              <a:t>campeões nacionais </a:t>
            </a:r>
            <a:r>
              <a:rPr lang="pt-PT" sz="2000">
                <a:latin typeface="Calibri" pitchFamily="34" charset="0"/>
              </a:rPr>
              <a:t>(as falhas de Estado nas escolhas relativas à atribuição dos apoios e a insustentabilidade das políticas de subsidiação da exploração).</a:t>
            </a:r>
          </a:p>
          <a:p>
            <a:pPr>
              <a:buFont typeface="Wingdings" pitchFamily="2" charset="2"/>
              <a:buChar char="q"/>
            </a:pPr>
            <a:endParaRPr lang="pt-PT" sz="2000">
              <a:latin typeface="Calibri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pt-PT" sz="2000">
                <a:latin typeface="Calibri" pitchFamily="34" charset="0"/>
              </a:rPr>
              <a:t>As políticas favoráveis aos “</a:t>
            </a:r>
            <a:r>
              <a:rPr lang="pt-PT" sz="2000" b="1">
                <a:latin typeface="Calibri" pitchFamily="34" charset="0"/>
              </a:rPr>
              <a:t>campeões nacionais</a:t>
            </a:r>
            <a:r>
              <a:rPr lang="pt-PT" sz="2000">
                <a:latin typeface="Calibri" pitchFamily="34" charset="0"/>
              </a:rPr>
              <a:t>” foram desacreditadas devido à possibilidade de julgamentos erróneos relativos aos sectores ou empresas que se devem apoiar (com origem em falhas de Estado?).</a:t>
            </a:r>
          </a:p>
          <a:p>
            <a:pPr>
              <a:buFont typeface="Wingdings" pitchFamily="2" charset="2"/>
              <a:buChar char="q"/>
            </a:pPr>
            <a:endParaRPr lang="pt-PT" sz="2000" b="1">
              <a:latin typeface="Calibri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pt-PT" sz="2000" b="1">
                <a:latin typeface="Calibri" pitchFamily="34" charset="0"/>
              </a:rPr>
              <a:t> </a:t>
            </a:r>
            <a:r>
              <a:rPr lang="pt-PT" sz="2000">
                <a:latin typeface="Calibri" pitchFamily="34" charset="0"/>
              </a:rPr>
              <a:t>Há numerosos factores que contribuem para o sucesso ou insucesso de uma empresa ou sector específicos que não podem ser controlados. </a:t>
            </a:r>
          </a:p>
          <a:p>
            <a:pPr>
              <a:buFont typeface="Wingdings" pitchFamily="2" charset="2"/>
              <a:buChar char="q"/>
            </a:pPr>
            <a:endParaRPr lang="pt-PT" sz="2000" b="1">
              <a:latin typeface="Calibri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pt-PT" sz="2000">
                <a:latin typeface="Calibri" pitchFamily="34" charset="0"/>
              </a:rPr>
              <a:t>Existe um </a:t>
            </a:r>
            <a:r>
              <a:rPr lang="pt-PT" sz="2000" b="1">
                <a:solidFill>
                  <a:srgbClr val="CC3300"/>
                </a:solidFill>
                <a:latin typeface="Calibri" pitchFamily="34" charset="0"/>
              </a:rPr>
              <a:t>custo de oportunidade</a:t>
            </a:r>
            <a:r>
              <a:rPr lang="pt-PT" sz="2000" b="1">
                <a:latin typeface="Calibri" pitchFamily="34" charset="0"/>
              </a:rPr>
              <a:t> </a:t>
            </a:r>
            <a:r>
              <a:rPr lang="pt-PT" sz="2000">
                <a:latin typeface="Calibri" pitchFamily="34" charset="0"/>
              </a:rPr>
              <a:t>ligado à interdependência dos diferentes sectores entre os quais os recursos escassos devem ser afectados.</a:t>
            </a:r>
            <a:endParaRPr lang="pt-PT">
              <a:latin typeface="Book Antiqua" pitchFamily="18" charset="0"/>
            </a:endParaRPr>
          </a:p>
        </p:txBody>
      </p:sp>
      <p:sp>
        <p:nvSpPr>
          <p:cNvPr id="279554" name="Marcador de Posição do Rodapé 2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PT" sz="1200" dirty="0">
                <a:solidFill>
                  <a:srgbClr val="898989"/>
                </a:solidFill>
              </a:rPr>
              <a:t>PIC - 2020/2021</a:t>
            </a:r>
          </a:p>
        </p:txBody>
      </p:sp>
      <p:sp>
        <p:nvSpPr>
          <p:cNvPr id="279555" name="Slide Number Placeholder 2"/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E2D7E405-DDC8-4939-9F0A-149D0A1BAF38}" type="slidenum">
              <a:rPr lang="pt-PT" sz="1200">
                <a:latin typeface="Century Gothic" pitchFamily="34" charset="0"/>
              </a:rPr>
              <a:pPr algn="r"/>
              <a:t>21</a:t>
            </a:fld>
            <a:endParaRPr lang="pt-PT" sz="1200">
              <a:latin typeface="Century Gothic" pitchFamily="34" charset="0"/>
            </a:endParaRPr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0" y="0"/>
            <a:ext cx="9144000" cy="519113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pt-PT" sz="2800" b="1" dirty="0">
                <a:solidFill>
                  <a:schemeClr val="bg1"/>
                </a:solidFill>
                <a:latin typeface="Times New Roman" pitchFamily="18" charset="0"/>
              </a:rPr>
              <a:t>4.2. </a:t>
            </a:r>
            <a:r>
              <a:rPr lang="pt-BR" sz="2800" b="1" dirty="0">
                <a:solidFill>
                  <a:schemeClr val="bg1"/>
                </a:solidFill>
                <a:latin typeface="Times New Roman" pitchFamily="18" charset="0"/>
              </a:rPr>
              <a:t>As políticas públicas de base microeconómica</a:t>
            </a:r>
            <a:endParaRPr lang="pt-PT" sz="28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500063" y="642938"/>
            <a:ext cx="7572375" cy="4894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PT" sz="2400" b="1" dirty="0">
                <a:latin typeface="Book Antiqua" pitchFamily="18" charset="0"/>
              </a:rPr>
              <a:t>Instrumentos das políticas horizontais</a:t>
            </a:r>
            <a:r>
              <a:rPr lang="pt-PT" b="1" dirty="0">
                <a:latin typeface="Book Antiqua" pitchFamily="18" charset="0"/>
              </a:rPr>
              <a:t>:</a:t>
            </a:r>
          </a:p>
          <a:p>
            <a:pPr>
              <a:defRPr/>
            </a:pPr>
            <a:endParaRPr lang="pt-PT" dirty="0">
              <a:latin typeface="Book Antiqua" pitchFamily="18" charset="0"/>
            </a:endParaRPr>
          </a:p>
          <a:p>
            <a:pPr marL="342900" indent="-342900">
              <a:spcBef>
                <a:spcPts val="1200"/>
              </a:spcBef>
              <a:buFontTx/>
              <a:buAutoNum type="arabicPeriod"/>
              <a:defRPr/>
            </a:pPr>
            <a:r>
              <a:rPr lang="pt-PT" sz="2000" b="1" dirty="0">
                <a:latin typeface="Book Antiqua" pitchFamily="18" charset="0"/>
              </a:rPr>
              <a:t>Fomento da mobilidade do trabalho</a:t>
            </a:r>
            <a:r>
              <a:rPr lang="pt-PT" sz="2000" dirty="0">
                <a:latin typeface="Book Antiqua" pitchFamily="18" charset="0"/>
              </a:rPr>
              <a:t>: flexibilização dos mercados de trabalho, transmutabilidade dos direitos sociais e segurança no desemprego</a:t>
            </a:r>
          </a:p>
          <a:p>
            <a:pPr marL="342900" indent="-342900">
              <a:spcBef>
                <a:spcPts val="1200"/>
              </a:spcBef>
              <a:buFontTx/>
              <a:buAutoNum type="arabicPeriod"/>
              <a:defRPr/>
            </a:pPr>
            <a:r>
              <a:rPr lang="pt-PT" sz="2000" dirty="0">
                <a:latin typeface="Book Antiqua" pitchFamily="18" charset="0"/>
              </a:rPr>
              <a:t>Fomento da </a:t>
            </a:r>
            <a:r>
              <a:rPr lang="pt-PT" sz="2000" b="1" dirty="0">
                <a:latin typeface="Book Antiqua" pitchFamily="18" charset="0"/>
              </a:rPr>
              <a:t>mobilidade das empresas e dos capitais </a:t>
            </a:r>
            <a:r>
              <a:rPr lang="pt-PT" sz="2000" dirty="0">
                <a:latin typeface="Book Antiqua" pitchFamily="18" charset="0"/>
              </a:rPr>
              <a:t>(por ex. a liberdade de fixação noutro país)</a:t>
            </a:r>
          </a:p>
          <a:p>
            <a:pPr marL="342900" indent="-342900">
              <a:spcBef>
                <a:spcPts val="1200"/>
              </a:spcBef>
              <a:buFontTx/>
              <a:buAutoNum type="arabicPeriod"/>
              <a:defRPr/>
            </a:pPr>
            <a:r>
              <a:rPr lang="pt-PT" sz="2000" b="1" dirty="0">
                <a:latin typeface="Book Antiqua" pitchFamily="18" charset="0"/>
              </a:rPr>
              <a:t>Reforma dos mercados de produtos</a:t>
            </a:r>
            <a:r>
              <a:rPr lang="pt-PT" sz="2000" dirty="0">
                <a:latin typeface="Book Antiqua" pitchFamily="18" charset="0"/>
              </a:rPr>
              <a:t>: salvaguarda da concorrência e abertura de mercados; redução de barreiras à entrada</a:t>
            </a:r>
          </a:p>
          <a:p>
            <a:pPr marL="342900" indent="-342900">
              <a:spcBef>
                <a:spcPts val="1200"/>
              </a:spcBef>
              <a:buFontTx/>
              <a:buAutoNum type="arabicPeriod"/>
              <a:defRPr/>
            </a:pPr>
            <a:r>
              <a:rPr lang="pt-PT" sz="2000" dirty="0">
                <a:latin typeface="Book Antiqua" pitchFamily="18" charset="0"/>
              </a:rPr>
              <a:t>Políticas de </a:t>
            </a:r>
            <a:r>
              <a:rPr lang="pt-PT" sz="2000" b="1" dirty="0">
                <a:latin typeface="Book Antiqua" pitchFamily="18" charset="0"/>
              </a:rPr>
              <a:t>inovação</a:t>
            </a:r>
          </a:p>
          <a:p>
            <a:pPr marL="342900" indent="-342900">
              <a:spcBef>
                <a:spcPts val="1200"/>
              </a:spcBef>
              <a:buFontTx/>
              <a:buAutoNum type="arabicPeriod"/>
              <a:defRPr/>
            </a:pPr>
            <a:r>
              <a:rPr lang="pt-PT" sz="2000" dirty="0">
                <a:latin typeface="Book Antiqua" pitchFamily="18" charset="0"/>
              </a:rPr>
              <a:t>Provisão de </a:t>
            </a:r>
            <a:r>
              <a:rPr lang="pt-PT" sz="2000" b="1" dirty="0">
                <a:latin typeface="Book Antiqua" pitchFamily="18" charset="0"/>
              </a:rPr>
              <a:t>serviços públicos e de infra-estruturas </a:t>
            </a:r>
            <a:br>
              <a:rPr lang="pt-PT" sz="2000" b="1" dirty="0">
                <a:latin typeface="Book Antiqua" pitchFamily="18" charset="0"/>
              </a:rPr>
            </a:br>
            <a:r>
              <a:rPr lang="pt-PT" sz="2000" dirty="0">
                <a:latin typeface="Book Antiqua" pitchFamily="18" charset="0"/>
              </a:rPr>
              <a:t>(ex.: formação, portos, aeroportos, telecomunicações, ..)</a:t>
            </a:r>
          </a:p>
        </p:txBody>
      </p:sp>
      <p:sp>
        <p:nvSpPr>
          <p:cNvPr id="281602" name="Marcador de Posição do Rodapé 2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PT" sz="1200" dirty="0">
                <a:solidFill>
                  <a:srgbClr val="898989"/>
                </a:solidFill>
              </a:rPr>
              <a:t>PIC - 2020/2021</a:t>
            </a:r>
          </a:p>
        </p:txBody>
      </p:sp>
      <p:sp>
        <p:nvSpPr>
          <p:cNvPr id="281603" name="Slide Number Placeholder 2"/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BBA7F9D-2122-4F01-88EA-3F47B21E215B}" type="slidenum">
              <a:rPr lang="pt-PT" sz="1200">
                <a:latin typeface="Century Gothic" pitchFamily="34" charset="0"/>
              </a:rPr>
              <a:pPr algn="r"/>
              <a:t>22</a:t>
            </a:fld>
            <a:endParaRPr lang="pt-PT" sz="1200">
              <a:latin typeface="Century Gothic" pitchFamily="34" charset="0"/>
            </a:endParaRPr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0" y="0"/>
            <a:ext cx="9144000" cy="519113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pt-PT" sz="2800" b="1" dirty="0">
                <a:solidFill>
                  <a:schemeClr val="bg1"/>
                </a:solidFill>
                <a:latin typeface="Times New Roman" pitchFamily="18" charset="0"/>
              </a:rPr>
              <a:t>4.2. </a:t>
            </a:r>
            <a:r>
              <a:rPr lang="pt-BR" sz="2800" b="1" dirty="0">
                <a:solidFill>
                  <a:schemeClr val="bg1"/>
                </a:solidFill>
                <a:latin typeface="Times New Roman" pitchFamily="18" charset="0"/>
              </a:rPr>
              <a:t>As políticas públicas de base microeconómica</a:t>
            </a:r>
            <a:endParaRPr lang="pt-PT" sz="28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3"/>
          <p:cNvSpPr txBox="1">
            <a:spLocks noChangeArrowheads="1"/>
          </p:cNvSpPr>
          <p:nvPr/>
        </p:nvSpPr>
        <p:spPr bwMode="auto">
          <a:xfrm>
            <a:off x="357188" y="714375"/>
            <a:ext cx="8501062" cy="5986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pt-PT" sz="2000" b="1" dirty="0">
                <a:latin typeface="Calibri" pitchFamily="34" charset="0"/>
              </a:rPr>
              <a:t>Políticas de base microeconómica </a:t>
            </a:r>
            <a:r>
              <a:rPr lang="pt-PT" sz="2400" b="1" dirty="0">
                <a:latin typeface="Calibri" pitchFamily="34" charset="0"/>
                <a:sym typeface="Wingdings" pitchFamily="2" charset="2"/>
              </a:rPr>
              <a:t> Política industrial</a:t>
            </a:r>
            <a:r>
              <a:rPr lang="pt-PT" sz="2400" b="1" dirty="0">
                <a:latin typeface="Calibri" pitchFamily="34" charset="0"/>
              </a:rPr>
              <a:t> horizontal</a:t>
            </a:r>
          </a:p>
          <a:p>
            <a:pPr marL="182563" lvl="1">
              <a:spcBef>
                <a:spcPts val="1800"/>
              </a:spcBef>
              <a:defRPr/>
            </a:pPr>
            <a:r>
              <a:rPr lang="pt-PT" sz="2400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O conhecimento é um bem público</a:t>
            </a:r>
          </a:p>
          <a:p>
            <a:pPr marL="182563" lvl="1">
              <a:spcBef>
                <a:spcPts val="0"/>
              </a:spcBef>
              <a:defRPr/>
            </a:pPr>
            <a:r>
              <a:rPr lang="pt-PT" dirty="0">
                <a:latin typeface="Calibri" pitchFamily="34" charset="0"/>
              </a:rPr>
              <a:t>pode ser partilhado entre um número ilimitado de consumidores </a:t>
            </a:r>
          </a:p>
          <a:p>
            <a:pPr marL="182563" lvl="1">
              <a:spcBef>
                <a:spcPts val="0"/>
              </a:spcBef>
              <a:defRPr/>
            </a:pPr>
            <a:r>
              <a:rPr lang="pt-PT" sz="2000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pt-PT" sz="2400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e a sua criação está associada com externalidades positivas</a:t>
            </a:r>
            <a:endParaRPr lang="pt-PT" sz="2200" b="1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  <a:p>
            <a:pPr marL="182563" lvl="2">
              <a:spcBef>
                <a:spcPts val="0"/>
              </a:spcBef>
              <a:defRPr/>
            </a:pPr>
            <a:r>
              <a:rPr lang="pt-PT" dirty="0">
                <a:latin typeface="Calibri" pitchFamily="34" charset="0"/>
              </a:rPr>
              <a:t>quando uma empresa investe em conhecimento há outras que também podem beneficiar </a:t>
            </a:r>
            <a:endParaRPr lang="pt-PT" sz="2400" dirty="0">
              <a:latin typeface="Calibri" pitchFamily="34" charset="0"/>
            </a:endParaRPr>
          </a:p>
          <a:p>
            <a:pPr>
              <a:spcBef>
                <a:spcPts val="1200"/>
              </a:spcBef>
              <a:defRPr/>
            </a:pPr>
            <a:endParaRPr lang="pt-PT" sz="1400" dirty="0">
              <a:latin typeface="Calibri" pitchFamily="34" charset="0"/>
            </a:endParaRPr>
          </a:p>
          <a:p>
            <a:pPr lvl="1">
              <a:spcBef>
                <a:spcPts val="1200"/>
              </a:spcBef>
              <a:defRPr/>
            </a:pPr>
            <a:r>
              <a:rPr lang="pt-PT" sz="2000" dirty="0">
                <a:latin typeface="Calibri" pitchFamily="34" charset="0"/>
              </a:rPr>
              <a:t>O </a:t>
            </a:r>
            <a:r>
              <a:rPr lang="pt-PT" sz="2000" b="1" dirty="0">
                <a:latin typeface="Calibri" pitchFamily="34" charset="0"/>
              </a:rPr>
              <a:t>apoio à inovação </a:t>
            </a:r>
            <a:r>
              <a:rPr lang="pt-PT" sz="2000" dirty="0">
                <a:latin typeface="Calibri" pitchFamily="34" charset="0"/>
              </a:rPr>
              <a:t>é o exemplo mais comum de política industrial…</a:t>
            </a:r>
          </a:p>
          <a:p>
            <a:pPr lvl="1">
              <a:spcBef>
                <a:spcPts val="1200"/>
              </a:spcBef>
              <a:defRPr/>
            </a:pPr>
            <a:r>
              <a:rPr lang="pt-PT" sz="2000" dirty="0">
                <a:latin typeface="Calibri" pitchFamily="34" charset="0"/>
              </a:rPr>
              <a:t>Entregues a si próprias as empresas privadas investirão demasiado pouco em inovação porque escolhem um nível que maximiza os seus lucros privados ignorando o benefício social decorrentes para a economia como um todo.</a:t>
            </a:r>
          </a:p>
          <a:p>
            <a:pPr lvl="1">
              <a:spcBef>
                <a:spcPts val="1200"/>
              </a:spcBef>
              <a:defRPr/>
            </a:pPr>
            <a:r>
              <a:rPr lang="pt-PT" sz="2000" dirty="0">
                <a:latin typeface="Calibri" pitchFamily="34" charset="0"/>
              </a:rPr>
              <a:t>Nestas condições o apoio público permitiria garantir os efeitos positivos de </a:t>
            </a:r>
            <a:r>
              <a:rPr lang="pt-PT" sz="2000" i="1" dirty="0">
                <a:latin typeface="Calibri" pitchFamily="34" charset="0"/>
              </a:rPr>
              <a:t>spillover</a:t>
            </a:r>
            <a:r>
              <a:rPr lang="pt-PT" sz="2000" dirty="0">
                <a:latin typeface="Calibri" pitchFamily="34" charset="0"/>
              </a:rPr>
              <a:t>, desde que não discrimine entre os diferentes sectores para não criar distorsões</a:t>
            </a:r>
          </a:p>
          <a:p>
            <a:pPr>
              <a:spcBef>
                <a:spcPts val="1200"/>
              </a:spcBef>
              <a:defRPr/>
            </a:pPr>
            <a:r>
              <a:rPr lang="pt-PT" dirty="0">
                <a:latin typeface="Calibri" pitchFamily="34" charset="0"/>
              </a:rPr>
              <a:t>.</a:t>
            </a:r>
          </a:p>
        </p:txBody>
      </p:sp>
      <p:sp>
        <p:nvSpPr>
          <p:cNvPr id="283650" name="Marcador de Posição do Rodapé 2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PT" sz="1200" dirty="0">
                <a:solidFill>
                  <a:srgbClr val="898989"/>
                </a:solidFill>
              </a:rPr>
              <a:t>PIC - 2020/2021</a:t>
            </a:r>
          </a:p>
        </p:txBody>
      </p:sp>
      <p:sp>
        <p:nvSpPr>
          <p:cNvPr id="283651" name="Slide Number Placeholder 2"/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5A43D0FC-AB38-4B0A-97BA-C303A2A30F9D}" type="slidenum">
              <a:rPr lang="pt-PT" sz="1200">
                <a:latin typeface="Century Gothic" pitchFamily="34" charset="0"/>
              </a:rPr>
              <a:pPr algn="r"/>
              <a:t>23</a:t>
            </a:fld>
            <a:endParaRPr lang="pt-PT" sz="1200">
              <a:latin typeface="Century Gothic" pitchFamily="34" charset="0"/>
            </a:endParaRPr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0" y="0"/>
            <a:ext cx="9144000" cy="519113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pt-PT" sz="2800" b="1" dirty="0">
                <a:solidFill>
                  <a:schemeClr val="bg1"/>
                </a:solidFill>
                <a:latin typeface="Times New Roman" pitchFamily="18" charset="0"/>
              </a:rPr>
              <a:t>4.2. </a:t>
            </a:r>
            <a:r>
              <a:rPr lang="pt-BR" sz="2800" b="1" dirty="0">
                <a:solidFill>
                  <a:schemeClr val="bg1"/>
                </a:solidFill>
                <a:latin typeface="Times New Roman" pitchFamily="18" charset="0"/>
              </a:rPr>
              <a:t>As políticas públicas de base microeconómica</a:t>
            </a:r>
            <a:endParaRPr lang="pt-PT" sz="28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7" name="Marcador de Posição do Número do Diapositivo 1"/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88BA481D-6E35-4E79-B7A4-F3E20BBB85C0}" type="slidenum">
              <a:rPr lang="pt-PT" sz="1200">
                <a:latin typeface="Century Gothic" pitchFamily="34" charset="0"/>
              </a:rPr>
              <a:pPr algn="r"/>
              <a:t>24</a:t>
            </a:fld>
            <a:endParaRPr lang="pt-PT" sz="1200">
              <a:latin typeface="Century Gothic" pitchFamily="34" charset="0"/>
            </a:endParaRPr>
          </a:p>
        </p:txBody>
      </p:sp>
      <p:sp>
        <p:nvSpPr>
          <p:cNvPr id="285698" name="CaixaDeTexto 3"/>
          <p:cNvSpPr txBox="1">
            <a:spLocks noChangeArrowheads="1"/>
          </p:cNvSpPr>
          <p:nvPr/>
        </p:nvSpPr>
        <p:spPr bwMode="auto">
          <a:xfrm>
            <a:off x="214313" y="714375"/>
            <a:ext cx="8643937" cy="429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sz="2800" b="1">
                <a:latin typeface="Calibri" pitchFamily="34" charset="0"/>
              </a:rPr>
              <a:t>Características mais salientes da inovação (1)</a:t>
            </a:r>
            <a:endParaRPr lang="pt-PT" sz="2800">
              <a:latin typeface="Calibri" pitchFamily="34" charset="0"/>
            </a:endParaRPr>
          </a:p>
          <a:p>
            <a:endParaRPr lang="pt-PT" b="1">
              <a:latin typeface="Book Antiqua" pitchFamily="18" charset="0"/>
            </a:endParaRPr>
          </a:p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pt-PT" sz="2000">
                <a:latin typeface="Calibri" pitchFamily="34" charset="0"/>
              </a:rPr>
              <a:t> A </a:t>
            </a:r>
            <a:r>
              <a:rPr lang="pt-PT" sz="2000" b="1">
                <a:latin typeface="Calibri" pitchFamily="34" charset="0"/>
              </a:rPr>
              <a:t>inovação é um fenómeno ubíquo</a:t>
            </a:r>
            <a:r>
              <a:rPr lang="pt-PT" sz="2000">
                <a:latin typeface="Calibri" pitchFamily="34" charset="0"/>
              </a:rPr>
              <a:t>: acontece em quase todas as partes da economia e não só num pequeno subconjunto de empresas de alta tecnologia.</a:t>
            </a:r>
          </a:p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pt-PT" sz="2000">
                <a:latin typeface="Calibri" pitchFamily="34" charset="0"/>
              </a:rPr>
              <a:t>A </a:t>
            </a:r>
            <a:r>
              <a:rPr lang="pt-PT" sz="2000" b="1">
                <a:latin typeface="Calibri" pitchFamily="34" charset="0"/>
              </a:rPr>
              <a:t>inovação não tecnológica é importante</a:t>
            </a:r>
            <a:r>
              <a:rPr lang="pt-PT" sz="2000">
                <a:latin typeface="Calibri" pitchFamily="34" charset="0"/>
              </a:rPr>
              <a:t>. a inovação não é só o resultado da investigação científica e tecnológica; alimenta-se de outros tipos de conhecimento: organizacional, marketing, social, económico, ...</a:t>
            </a:r>
          </a:p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pt-PT" sz="2000">
                <a:latin typeface="Calibri" pitchFamily="34" charset="0"/>
              </a:rPr>
              <a:t>A </a:t>
            </a:r>
            <a:r>
              <a:rPr lang="pt-PT" sz="2000" b="1">
                <a:latin typeface="Calibri" pitchFamily="34" charset="0"/>
              </a:rPr>
              <a:t>cooperação e colaboração entre empresas é essencial</a:t>
            </a:r>
            <a:r>
              <a:rPr lang="pt-PT" sz="2000">
                <a:latin typeface="Calibri" pitchFamily="34" charset="0"/>
              </a:rPr>
              <a:t>.  A inovação precisa de um </a:t>
            </a:r>
            <a:r>
              <a:rPr lang="pt-PT" sz="2000" u="sng">
                <a:latin typeface="Calibri" pitchFamily="34" charset="0"/>
              </a:rPr>
              <a:t>processo interactivo</a:t>
            </a:r>
            <a:r>
              <a:rPr lang="pt-PT" sz="2000">
                <a:latin typeface="Calibri" pitchFamily="34" charset="0"/>
              </a:rPr>
              <a:t>: o acesso a novas fontes de conhecimento através de redes de colaboração é essencial. A cooperação permite internalizar os spillovers tecnológicos, estimula a difusão da informação e faz baixar os custos da informação (importância das alianças, também interregionais, tem aumentado).</a:t>
            </a:r>
            <a:endParaRPr lang="en-US" sz="1400">
              <a:latin typeface="Book Antiqua" pitchFamily="18" charset="0"/>
            </a:endParaRPr>
          </a:p>
        </p:txBody>
      </p:sp>
      <p:sp>
        <p:nvSpPr>
          <p:cNvPr id="285699" name="Marcador de Posição do Rodapé 2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PT" sz="1200" dirty="0">
                <a:solidFill>
                  <a:srgbClr val="898989"/>
                </a:solidFill>
              </a:rPr>
              <a:t>PIC - 2020/2021</a:t>
            </a:r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0" y="0"/>
            <a:ext cx="9144000" cy="519113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pt-PT" sz="2800" b="1" dirty="0">
                <a:solidFill>
                  <a:schemeClr val="bg1"/>
                </a:solidFill>
                <a:latin typeface="Times New Roman" pitchFamily="18" charset="0"/>
              </a:rPr>
              <a:t>4.2. </a:t>
            </a:r>
            <a:r>
              <a:rPr lang="pt-BR" sz="2800" b="1" dirty="0">
                <a:solidFill>
                  <a:schemeClr val="bg1"/>
                </a:solidFill>
                <a:latin typeface="Times New Roman" pitchFamily="18" charset="0"/>
              </a:rPr>
              <a:t>As políticas públicas de base microeconómica</a:t>
            </a:r>
            <a:endParaRPr lang="pt-PT" sz="28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5" name="Marcador de Posição do Número do Diapositivo 1"/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418C2EF-FFC5-4C2D-896B-A4FB105DDD97}" type="slidenum">
              <a:rPr lang="pt-PT" sz="1200">
                <a:latin typeface="Century Gothic" pitchFamily="34" charset="0"/>
              </a:rPr>
              <a:pPr algn="r"/>
              <a:t>25</a:t>
            </a:fld>
            <a:endParaRPr lang="pt-PT" sz="1200">
              <a:latin typeface="Century Gothic" pitchFamily="34" charset="0"/>
            </a:endParaRPr>
          </a:p>
        </p:txBody>
      </p:sp>
      <p:sp>
        <p:nvSpPr>
          <p:cNvPr id="287746" name="CaixaDeTexto 3"/>
          <p:cNvSpPr txBox="1">
            <a:spLocks noChangeArrowheads="1"/>
          </p:cNvSpPr>
          <p:nvPr/>
        </p:nvSpPr>
        <p:spPr bwMode="auto">
          <a:xfrm>
            <a:off x="214313" y="714375"/>
            <a:ext cx="8643937" cy="533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sz="2800" b="1">
                <a:latin typeface="Calibri" pitchFamily="34" charset="0"/>
              </a:rPr>
              <a:t>Características mais salientes da inovação (2)</a:t>
            </a:r>
            <a:endParaRPr lang="pt-PT" sz="2800">
              <a:latin typeface="Calibri" pitchFamily="34" charset="0"/>
            </a:endParaRPr>
          </a:p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pt-PT" sz="2400">
                <a:latin typeface="Calibri" pitchFamily="34" charset="0"/>
              </a:rPr>
              <a:t>As empresas inovadoras recorrem amplamente à </a:t>
            </a:r>
            <a:r>
              <a:rPr lang="pt-PT" sz="2400" b="1">
                <a:latin typeface="Calibri" pitchFamily="34" charset="0"/>
              </a:rPr>
              <a:t>ciência e ao sistema científico</a:t>
            </a:r>
            <a:r>
              <a:rPr lang="pt-PT" sz="2400">
                <a:latin typeface="Calibri" pitchFamily="34" charset="0"/>
              </a:rPr>
              <a:t>.  </a:t>
            </a:r>
          </a:p>
          <a:p>
            <a:pPr marL="923925" lvl="1">
              <a:spcBef>
                <a:spcPts val="1200"/>
              </a:spcBef>
            </a:pPr>
            <a:r>
              <a:rPr lang="pt-PT" sz="2000">
                <a:latin typeface="Calibri" pitchFamily="34" charset="0"/>
              </a:rPr>
              <a:t>A inovação nas redes e nas empresas individuais pode depender (farmacêuticas, biotecnologia, ...) das novas oportunidades tecnológicas permitidas pela investigação básica (</a:t>
            </a:r>
            <a:r>
              <a:rPr lang="pt-PT" sz="2000">
                <a:latin typeface="Calibri" pitchFamily="34" charset="0"/>
                <a:sym typeface="Wingdings" pitchFamily="2" charset="2"/>
              </a:rPr>
              <a:t></a:t>
            </a:r>
            <a:r>
              <a:rPr lang="pt-PT" sz="2000">
                <a:latin typeface="Calibri" pitchFamily="34" charset="0"/>
              </a:rPr>
              <a:t> papel dos institutos de investigação e das universidades ... e das transferências tecnológicas). </a:t>
            </a:r>
          </a:p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pt-PT" sz="2400">
                <a:latin typeface="Calibri" pitchFamily="34" charset="0"/>
              </a:rPr>
              <a:t>Os </a:t>
            </a:r>
            <a:r>
              <a:rPr lang="pt-PT" sz="2400" b="1">
                <a:latin typeface="Calibri" pitchFamily="34" charset="0"/>
              </a:rPr>
              <a:t>processos de inovação são incertos e não lineares</a:t>
            </a:r>
            <a:r>
              <a:rPr lang="pt-PT" sz="2000">
                <a:latin typeface="Calibri" pitchFamily="34" charset="0"/>
              </a:rPr>
              <a:t>: </a:t>
            </a:r>
          </a:p>
          <a:p>
            <a:pPr marL="923925" lvl="1">
              <a:spcBef>
                <a:spcPts val="1200"/>
              </a:spcBef>
            </a:pPr>
            <a:r>
              <a:rPr lang="pt-PT" sz="2000">
                <a:latin typeface="Calibri" pitchFamily="34" charset="0"/>
              </a:rPr>
              <a:t>Não há um caminho directo da investigação fundamental (em I&amp;D) para as investigações aplicadas  e seguidamente para novos produtos e processos. Os caminhos da inovação são imprevisíveis, caracterizados por mecanismos de retroacção complexos e por relações interactivas entre numerosos actores e instituições dentro do sistema.</a:t>
            </a:r>
          </a:p>
          <a:p>
            <a:pPr>
              <a:spcBef>
                <a:spcPts val="1200"/>
              </a:spcBef>
              <a:buFont typeface="Wingdings" pitchFamily="2" charset="2"/>
              <a:buChar char="q"/>
            </a:pPr>
            <a:endParaRPr lang="en-US" sz="1400">
              <a:latin typeface="Book Antiqua" pitchFamily="18" charset="0"/>
            </a:endParaRPr>
          </a:p>
        </p:txBody>
      </p:sp>
      <p:sp>
        <p:nvSpPr>
          <p:cNvPr id="287747" name="Marcador de Posição do Rodapé 2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PT" sz="1200" dirty="0">
                <a:solidFill>
                  <a:srgbClr val="898989"/>
                </a:solidFill>
              </a:rPr>
              <a:t>PIC - 2020/2021</a:t>
            </a:r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0" y="0"/>
            <a:ext cx="9144000" cy="519113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pt-PT" sz="2800" b="1" dirty="0">
                <a:solidFill>
                  <a:schemeClr val="bg1"/>
                </a:solidFill>
                <a:latin typeface="Times New Roman" pitchFamily="18" charset="0"/>
              </a:rPr>
              <a:t>4.2. </a:t>
            </a:r>
            <a:r>
              <a:rPr lang="pt-BR" sz="2800" b="1" dirty="0">
                <a:solidFill>
                  <a:schemeClr val="bg1"/>
                </a:solidFill>
                <a:latin typeface="Times New Roman" pitchFamily="18" charset="0"/>
              </a:rPr>
              <a:t>As políticas públicas de base microeconómica</a:t>
            </a:r>
            <a:endParaRPr lang="pt-PT" sz="28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3" name="Marcador de Posição do Número do Diapositivo 1"/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5659AD38-F3F7-4A73-A20B-E98657EC6FCA}" type="slidenum">
              <a:rPr lang="pt-PT" sz="1200">
                <a:latin typeface="Century Gothic" pitchFamily="34" charset="0"/>
              </a:rPr>
              <a:pPr algn="r"/>
              <a:t>26</a:t>
            </a:fld>
            <a:endParaRPr lang="pt-PT" sz="1200">
              <a:latin typeface="Century Gothic" pitchFamily="34" charset="0"/>
            </a:endParaRPr>
          </a:p>
        </p:txBody>
      </p:sp>
      <p:sp>
        <p:nvSpPr>
          <p:cNvPr id="289794" name="CaixaDeTexto 3"/>
          <p:cNvSpPr txBox="1">
            <a:spLocks noChangeArrowheads="1"/>
          </p:cNvSpPr>
          <p:nvPr/>
        </p:nvSpPr>
        <p:spPr bwMode="auto">
          <a:xfrm>
            <a:off x="214313" y="714375"/>
            <a:ext cx="8643937" cy="490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sz="2800" b="1">
                <a:latin typeface="Calibri" pitchFamily="34" charset="0"/>
              </a:rPr>
              <a:t>Características mais salientes da inovação (3)</a:t>
            </a:r>
            <a:endParaRPr lang="pt-PT" sz="2800">
              <a:latin typeface="Calibri" pitchFamily="34" charset="0"/>
            </a:endParaRPr>
          </a:p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pt-PT" sz="2400">
                <a:latin typeface="Calibri" pitchFamily="34" charset="0"/>
              </a:rPr>
              <a:t>O </a:t>
            </a:r>
            <a:r>
              <a:rPr lang="pt-PT" sz="2400" b="1">
                <a:latin typeface="Calibri" pitchFamily="34" charset="0"/>
              </a:rPr>
              <a:t>processo de inovação é cumulativo</a:t>
            </a:r>
            <a:r>
              <a:rPr lang="pt-PT" sz="2400">
                <a:latin typeface="Calibri" pitchFamily="34" charset="0"/>
              </a:rPr>
              <a:t>: </a:t>
            </a:r>
          </a:p>
          <a:p>
            <a:pPr marL="923925" lvl="1">
              <a:spcBef>
                <a:spcPts val="1200"/>
              </a:spcBef>
            </a:pPr>
            <a:r>
              <a:rPr lang="pt-PT" sz="2000">
                <a:latin typeface="Calibri" pitchFamily="34" charset="0"/>
              </a:rPr>
              <a:t>os caminhos que a inovação seguirá no futuro dependem  das tecnologias mais avançadas existentes hoje (estado da arte) </a:t>
            </a:r>
            <a:br>
              <a:rPr lang="pt-PT" sz="2000">
                <a:latin typeface="Calibri" pitchFamily="34" charset="0"/>
              </a:rPr>
            </a:br>
            <a:r>
              <a:rPr lang="pt-PT" sz="2000">
                <a:latin typeface="Calibri" pitchFamily="34" charset="0"/>
                <a:sym typeface="Wingdings" pitchFamily="2" charset="2"/>
              </a:rPr>
              <a:t></a:t>
            </a:r>
            <a:r>
              <a:rPr lang="pt-PT" sz="2000">
                <a:latin typeface="Calibri" pitchFamily="34" charset="0"/>
              </a:rPr>
              <a:t> os inovadores de hoje têm uma vantagem comparativa em tornarem-se os inovadores de amanhã.</a:t>
            </a:r>
          </a:p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pt-PT" sz="2400" b="1">
                <a:latin typeface="Calibri" pitchFamily="34" charset="0"/>
              </a:rPr>
              <a:t>A inovação faz-se em empresas de todas as dimensões</a:t>
            </a:r>
            <a:r>
              <a:rPr lang="pt-PT" sz="2400">
                <a:latin typeface="Calibri" pitchFamily="34" charset="0"/>
              </a:rPr>
              <a:t>. </a:t>
            </a:r>
          </a:p>
          <a:p>
            <a:pPr marL="923925" lvl="1">
              <a:spcBef>
                <a:spcPts val="1200"/>
              </a:spcBef>
            </a:pPr>
            <a:r>
              <a:rPr lang="pt-PT" sz="2000">
                <a:latin typeface="Calibri" pitchFamily="34" charset="0"/>
              </a:rPr>
              <a:t>Há uma relação não linear entre a dimensão e a capacidade inovadora </a:t>
            </a:r>
            <a:r>
              <a:rPr lang="pt-PT" sz="2000">
                <a:latin typeface="Calibri" pitchFamily="34" charset="0"/>
                <a:sym typeface="Wingdings" pitchFamily="2" charset="2"/>
              </a:rPr>
              <a:t></a:t>
            </a:r>
            <a:r>
              <a:rPr lang="pt-PT" sz="2000">
                <a:latin typeface="Calibri" pitchFamily="34" charset="0"/>
              </a:rPr>
              <a:t> São frequentemente as organizações mais pequenas que estão na origem do pensamento mais inovador: </a:t>
            </a:r>
            <a:br>
              <a:rPr lang="pt-PT" sz="2000">
                <a:latin typeface="Calibri" pitchFamily="34" charset="0"/>
              </a:rPr>
            </a:br>
            <a:r>
              <a:rPr lang="pt-PT" sz="2000">
                <a:latin typeface="Calibri" pitchFamily="34" charset="0"/>
              </a:rPr>
              <a:t>Mas as PME têm de enfrentar mais dificuldades para realizar o seu potencial inovador (falta de competências necessárias, financiamento, gestão, acesso a redes externas).</a:t>
            </a:r>
            <a:endParaRPr lang="pt-PT">
              <a:latin typeface="Book Antiqua" pitchFamily="18" charset="0"/>
            </a:endParaRPr>
          </a:p>
        </p:txBody>
      </p:sp>
      <p:sp>
        <p:nvSpPr>
          <p:cNvPr id="289795" name="Marcador de Posição do Rodapé 2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PT" sz="1200" dirty="0">
                <a:solidFill>
                  <a:srgbClr val="898989"/>
                </a:solidFill>
              </a:rPr>
              <a:t>PIC - 2020/2021</a:t>
            </a:r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0" y="0"/>
            <a:ext cx="9144000" cy="519113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pt-PT" sz="2800" b="1" dirty="0">
                <a:solidFill>
                  <a:schemeClr val="bg1"/>
                </a:solidFill>
                <a:latin typeface="Times New Roman" pitchFamily="18" charset="0"/>
              </a:rPr>
              <a:t>4.2. </a:t>
            </a:r>
            <a:r>
              <a:rPr lang="pt-BR" sz="2800" b="1" dirty="0">
                <a:solidFill>
                  <a:schemeClr val="bg1"/>
                </a:solidFill>
                <a:latin typeface="Times New Roman" pitchFamily="18" charset="0"/>
              </a:rPr>
              <a:t>As políticas públicas de base microeconómica</a:t>
            </a:r>
            <a:endParaRPr lang="pt-PT" sz="28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1" name="Marcador de Posição do Número do Diapositivo 1"/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2C412B49-ECB0-4910-A3B0-85D35217B581}" type="slidenum">
              <a:rPr lang="pt-PT" sz="1200">
                <a:latin typeface="Century Gothic" pitchFamily="34" charset="0"/>
              </a:rPr>
              <a:pPr algn="r"/>
              <a:t>27</a:t>
            </a:fld>
            <a:endParaRPr lang="pt-PT" sz="1200">
              <a:latin typeface="Century Gothic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14313" y="500063"/>
            <a:ext cx="8715375" cy="6140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en-US" sz="2400" b="1" dirty="0" err="1">
                <a:latin typeface="Calibri" pitchFamily="34" charset="0"/>
              </a:rPr>
              <a:t>Implicações</a:t>
            </a:r>
            <a:r>
              <a:rPr lang="en-US" sz="2400" b="1" dirty="0">
                <a:latin typeface="Calibri" pitchFamily="34" charset="0"/>
              </a:rPr>
              <a:t> </a:t>
            </a:r>
            <a:r>
              <a:rPr lang="en-US" sz="2400" b="1" dirty="0" err="1">
                <a:latin typeface="Calibri" pitchFamily="34" charset="0"/>
              </a:rPr>
              <a:t>para</a:t>
            </a:r>
            <a:r>
              <a:rPr lang="en-US" sz="2400" b="1" dirty="0">
                <a:latin typeface="Calibri" pitchFamily="34" charset="0"/>
              </a:rPr>
              <a:t> as </a:t>
            </a:r>
            <a:r>
              <a:rPr lang="en-US" sz="2400" b="1" dirty="0" err="1">
                <a:latin typeface="Calibri" pitchFamily="34" charset="0"/>
              </a:rPr>
              <a:t>políticas</a:t>
            </a:r>
            <a:r>
              <a:rPr lang="en-US" sz="2400" b="1" dirty="0">
                <a:latin typeface="Calibri" pitchFamily="34" charset="0"/>
              </a:rPr>
              <a:t> de </a:t>
            </a:r>
            <a:r>
              <a:rPr lang="en-US" sz="2400" b="1" dirty="0" err="1">
                <a:latin typeface="Calibri" pitchFamily="34" charset="0"/>
              </a:rPr>
              <a:t>apoio</a:t>
            </a:r>
            <a:r>
              <a:rPr lang="en-US" sz="2400" b="1" dirty="0">
                <a:latin typeface="Calibri" pitchFamily="34" charset="0"/>
              </a:rPr>
              <a:t> à </a:t>
            </a:r>
            <a:r>
              <a:rPr lang="en-US" sz="2400" b="1" dirty="0" err="1">
                <a:latin typeface="Calibri" pitchFamily="34" charset="0"/>
              </a:rPr>
              <a:t>inovação</a:t>
            </a:r>
            <a:r>
              <a:rPr lang="en-US" sz="1400" b="1" dirty="0">
                <a:latin typeface="Book Antiqua" pitchFamily="18" charset="0"/>
              </a:rPr>
              <a:t> </a:t>
            </a:r>
            <a:endParaRPr lang="pt-PT" sz="1400" dirty="0">
              <a:latin typeface="Book Antiqua" pitchFamily="18" charset="0"/>
            </a:endParaRPr>
          </a:p>
          <a:p>
            <a:pPr marL="360000" indent="-360000">
              <a:spcBef>
                <a:spcPts val="1200"/>
              </a:spcBef>
              <a:buFont typeface="Wingdings" pitchFamily="2" charset="2"/>
              <a:buChar char="q"/>
              <a:defRPr/>
            </a:pPr>
            <a:r>
              <a:rPr lang="pt-PT" sz="2000" b="1" dirty="0">
                <a:latin typeface="Calibri" pitchFamily="34" charset="0"/>
              </a:rPr>
              <a:t>A política industrial deve evitar concentrar-se exclusivamente num subconjunto de actividades high-tech</a:t>
            </a:r>
            <a:r>
              <a:rPr lang="pt-PT" sz="2000" dirty="0">
                <a:latin typeface="Calibri" pitchFamily="34" charset="0"/>
              </a:rPr>
              <a:t>.  </a:t>
            </a:r>
            <a:r>
              <a:rPr lang="pt-PT" sz="2000" dirty="0">
                <a:latin typeface="Calibri" pitchFamily="34" charset="0"/>
                <a:sym typeface="Wingdings" pitchFamily="2" charset="2"/>
              </a:rPr>
              <a:t> </a:t>
            </a:r>
            <a:r>
              <a:rPr lang="pt-PT" dirty="0">
                <a:latin typeface="Calibri" pitchFamily="34" charset="0"/>
              </a:rPr>
              <a:t>os governos não são mais capazes do que as empresas de escolher os caminhos de sucesso no futuro.</a:t>
            </a:r>
          </a:p>
          <a:p>
            <a:pPr marL="360000" indent="-360000">
              <a:spcBef>
                <a:spcPts val="600"/>
              </a:spcBef>
              <a:buFont typeface="Wingdings" pitchFamily="2" charset="2"/>
              <a:buChar char="q"/>
              <a:defRPr/>
            </a:pPr>
            <a:r>
              <a:rPr lang="pt-PT" sz="2000" b="1" dirty="0">
                <a:latin typeface="Calibri" pitchFamily="34" charset="0"/>
              </a:rPr>
              <a:t>O estabelecimento de redes e de cooperação na I&amp;D deve ser encorajado </a:t>
            </a:r>
            <a:r>
              <a:rPr lang="pt-PT" sz="2000" dirty="0">
                <a:latin typeface="Calibri" pitchFamily="34" charset="0"/>
              </a:rPr>
              <a:t>...</a:t>
            </a:r>
          </a:p>
          <a:p>
            <a:pPr marL="540000">
              <a:spcBef>
                <a:spcPts val="0"/>
              </a:spcBef>
              <a:defRPr/>
            </a:pPr>
            <a:r>
              <a:rPr lang="pt-PT" dirty="0">
                <a:latin typeface="Calibri" pitchFamily="34" charset="0"/>
              </a:rPr>
              <a:t>probabilidade</a:t>
            </a:r>
            <a:r>
              <a:rPr lang="pt-PT" dirty="0">
                <a:latin typeface="Calibri" pitchFamily="34" charset="0"/>
                <a:sym typeface="Wingdings"/>
              </a:rPr>
              <a:t></a:t>
            </a:r>
            <a:r>
              <a:rPr lang="pt-PT" dirty="0">
                <a:latin typeface="Calibri" pitchFamily="34" charset="0"/>
              </a:rPr>
              <a:t> de chegar a inovações bem sucedidas. (melhora conhecimentos e dilui riscos mas aumenta perigo de comportamentos de colusão nos mercados finais</a:t>
            </a:r>
            <a:r>
              <a:rPr lang="pt-PT" dirty="0">
                <a:latin typeface="Calibri" pitchFamily="34" charset="0"/>
                <a:sym typeface="Wingdings"/>
              </a:rPr>
              <a:t></a:t>
            </a:r>
            <a:r>
              <a:rPr lang="pt-PT" dirty="0">
                <a:latin typeface="Calibri" pitchFamily="34" charset="0"/>
              </a:rPr>
              <a:t> necessidade de vigilância na concorrência). </a:t>
            </a:r>
            <a:r>
              <a:rPr lang="pt-PT" i="1" dirty="0">
                <a:solidFill>
                  <a:srgbClr val="0042B8"/>
                </a:solidFill>
                <a:latin typeface="Calibri" pitchFamily="34" charset="0"/>
              </a:rPr>
              <a:t>Coopetition</a:t>
            </a:r>
            <a:r>
              <a:rPr lang="pt-PT" dirty="0">
                <a:solidFill>
                  <a:srgbClr val="0042B8"/>
                </a:solidFill>
                <a:latin typeface="Calibri" pitchFamily="34" charset="0"/>
              </a:rPr>
              <a:t> tem aumentado.</a:t>
            </a:r>
          </a:p>
          <a:p>
            <a:pPr marL="360000" indent="-360000">
              <a:spcBef>
                <a:spcPts val="600"/>
              </a:spcBef>
              <a:buFont typeface="Wingdings" pitchFamily="2" charset="2"/>
              <a:buChar char="q"/>
              <a:defRPr/>
            </a:pPr>
            <a:r>
              <a:rPr lang="pt-PT" sz="2000" b="1" dirty="0">
                <a:latin typeface="Calibri" pitchFamily="34" charset="0"/>
              </a:rPr>
              <a:t>As autoridades públicas devem estimular as articulações entre o sistema científico e a I&amp;D de base industrial.</a:t>
            </a:r>
            <a:r>
              <a:rPr lang="pt-PT" dirty="0">
                <a:latin typeface="Calibri" pitchFamily="34" charset="0"/>
              </a:rPr>
              <a:t> O retorno dos fundos atribuídos para investigação é maximizado quando se reforça a ligação entre as empresas e a infrastrutura  de investigação.</a:t>
            </a:r>
          </a:p>
          <a:p>
            <a:pPr marL="360000" indent="-360000">
              <a:spcBef>
                <a:spcPts val="600"/>
              </a:spcBef>
              <a:buFont typeface="Wingdings" pitchFamily="2" charset="2"/>
              <a:buChar char="q"/>
              <a:defRPr/>
            </a:pPr>
            <a:r>
              <a:rPr lang="pt-PT" sz="2000" b="1" dirty="0">
                <a:latin typeface="Calibri" pitchFamily="34" charset="0"/>
              </a:rPr>
              <a:t>A política pública deve promover um quadro institucional que consolide e amplifique  o stock de conhecimento da economia. Não basta apoiar a I&amp;D</a:t>
            </a:r>
            <a:r>
              <a:rPr lang="pt-PT" dirty="0">
                <a:solidFill>
                  <a:schemeClr val="tx2"/>
                </a:solidFill>
                <a:latin typeface="Calibri" pitchFamily="34" charset="0"/>
              </a:rPr>
              <a:t>. </a:t>
            </a:r>
            <a:r>
              <a:rPr lang="pt-PT" dirty="0">
                <a:latin typeface="Calibri" pitchFamily="34" charset="0"/>
              </a:rPr>
              <a:t>Só por si o nível de I&amp;D explica muito pouco do grau de competitividade de uma economia: </a:t>
            </a:r>
            <a:r>
              <a:rPr lang="pt-PT" sz="2000" dirty="0">
                <a:solidFill>
                  <a:srgbClr val="0042B8"/>
                </a:solidFill>
                <a:latin typeface="Calibri" pitchFamily="34" charset="0"/>
              </a:rPr>
              <a:t>a </a:t>
            </a:r>
            <a:r>
              <a:rPr lang="pt-PT" sz="2000" dirty="0">
                <a:latin typeface="Calibri" pitchFamily="34" charset="0"/>
              </a:rPr>
              <a:t>inovação está relacionada com a capacidade global do “sistema de inovação” de criar dinamicamente conhecimento e de o transformar em processos e produtos inovadores. </a:t>
            </a:r>
            <a:r>
              <a:rPr lang="pt-PT" dirty="0">
                <a:latin typeface="Calibri" pitchFamily="34" charset="0"/>
              </a:rPr>
              <a:t>A natureza cumulativa do conhecimento deve ser explorada para alavancar o conhecimento existente.</a:t>
            </a:r>
            <a:endParaRPr lang="pt-PT" sz="1600" dirty="0">
              <a:latin typeface="Book Antiqua" pitchFamily="18" charset="0"/>
            </a:endParaRPr>
          </a:p>
        </p:txBody>
      </p:sp>
      <p:sp>
        <p:nvSpPr>
          <p:cNvPr id="291843" name="Marcador de Posição do Rodapé 2"/>
          <p:cNvSpPr txBox="1">
            <a:spLocks noGrp="1"/>
          </p:cNvSpPr>
          <p:nvPr/>
        </p:nvSpPr>
        <p:spPr bwMode="auto">
          <a:xfrm>
            <a:off x="3124200" y="6492875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PT" sz="1200" dirty="0">
                <a:solidFill>
                  <a:srgbClr val="898989"/>
                </a:solidFill>
              </a:rPr>
              <a:t>PIC - 2020/2021</a:t>
            </a:r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0" y="0"/>
            <a:ext cx="9144000" cy="519113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pt-PT" sz="2800" b="1" dirty="0">
                <a:solidFill>
                  <a:schemeClr val="bg1"/>
                </a:solidFill>
                <a:latin typeface="Times New Roman" pitchFamily="18" charset="0"/>
              </a:rPr>
              <a:t>4.2. </a:t>
            </a:r>
            <a:r>
              <a:rPr lang="pt-BR" sz="2800" b="1" dirty="0">
                <a:solidFill>
                  <a:schemeClr val="bg1"/>
                </a:solidFill>
                <a:latin typeface="Times New Roman" pitchFamily="18" charset="0"/>
              </a:rPr>
              <a:t>As políticas públicas de base microeconómica</a:t>
            </a:r>
            <a:endParaRPr lang="pt-PT" sz="28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89" name="Marcador de Posição do Número do Diapositivo 1"/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34D7C521-A3F5-4D92-9041-6B738FE4010D}" type="slidenum">
              <a:rPr lang="pt-PT" sz="1200">
                <a:latin typeface="Century Gothic" pitchFamily="34" charset="0"/>
              </a:rPr>
              <a:pPr algn="r"/>
              <a:t>28</a:t>
            </a:fld>
            <a:endParaRPr lang="pt-PT" sz="1200">
              <a:latin typeface="Century Gothic" pitchFamily="34" charset="0"/>
            </a:endParaRPr>
          </a:p>
        </p:txBody>
      </p:sp>
      <p:sp>
        <p:nvSpPr>
          <p:cNvPr id="293890" name="CaixaDeTexto 3"/>
          <p:cNvSpPr txBox="1">
            <a:spLocks noChangeArrowheads="1"/>
          </p:cNvSpPr>
          <p:nvPr/>
        </p:nvSpPr>
        <p:spPr bwMode="auto">
          <a:xfrm>
            <a:off x="357188" y="1428750"/>
            <a:ext cx="8501062" cy="406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PT" sz="2000" b="1">
              <a:latin typeface="Calibri" pitchFamily="34" charset="0"/>
            </a:endParaRPr>
          </a:p>
          <a:p>
            <a:r>
              <a:rPr lang="pt-PT" sz="2000">
                <a:latin typeface="Calibri" pitchFamily="34" charset="0"/>
              </a:rPr>
              <a:t>As </a:t>
            </a:r>
            <a:r>
              <a:rPr lang="pt-PT" sz="2000" b="1">
                <a:latin typeface="Calibri" pitchFamily="34" charset="0"/>
              </a:rPr>
              <a:t>falhas de mercado </a:t>
            </a:r>
            <a:r>
              <a:rPr lang="pt-PT" sz="2000">
                <a:latin typeface="Calibri" pitchFamily="34" charset="0"/>
              </a:rPr>
              <a:t>na teoria </a:t>
            </a:r>
            <a:r>
              <a:rPr lang="pt-PT" sz="2000" i="1">
                <a:latin typeface="Calibri" pitchFamily="34" charset="0"/>
              </a:rPr>
              <a:t>mainstream</a:t>
            </a:r>
            <a:r>
              <a:rPr lang="pt-PT" sz="2000">
                <a:latin typeface="Calibri" pitchFamily="34" charset="0"/>
              </a:rPr>
              <a:t> implicam uma comparação entre as condições do mundo real e um sistema económico óptimo ou ideal. </a:t>
            </a:r>
          </a:p>
          <a:p>
            <a:endParaRPr lang="pt-PT" sz="2000">
              <a:latin typeface="Calibri" pitchFamily="34" charset="0"/>
            </a:endParaRPr>
          </a:p>
          <a:p>
            <a:r>
              <a:rPr lang="pt-PT" sz="2000">
                <a:latin typeface="Calibri" pitchFamily="34" charset="0"/>
              </a:rPr>
              <a:t>Mas  o processo de inovação depende das trajectórias seguidas ao longo do tempo e não é evidente qual o caminho ideal. (</a:t>
            </a:r>
            <a:r>
              <a:rPr lang="pt-PT" sz="2000" b="1">
                <a:latin typeface="Calibri" pitchFamily="34" charset="0"/>
                <a:sym typeface="Wingdings" pitchFamily="2" charset="2"/>
              </a:rPr>
              <a:t></a:t>
            </a:r>
            <a:r>
              <a:rPr lang="pt-PT" sz="2000" b="1">
                <a:latin typeface="Calibri" pitchFamily="34" charset="0"/>
              </a:rPr>
              <a:t>eficiência dinâmica</a:t>
            </a:r>
            <a:r>
              <a:rPr lang="pt-PT" sz="2000">
                <a:latin typeface="Calibri" pitchFamily="34" charset="0"/>
              </a:rPr>
              <a:t>)</a:t>
            </a:r>
          </a:p>
          <a:p>
            <a:endParaRPr lang="pt-PT" sz="2000">
              <a:latin typeface="Calibri" pitchFamily="34" charset="0"/>
            </a:endParaRPr>
          </a:p>
          <a:p>
            <a:r>
              <a:rPr lang="pt-PT" sz="2000">
                <a:latin typeface="Calibri" pitchFamily="34" charset="0"/>
              </a:rPr>
              <a:t>... A noção de óptimo  é irrelevante num contexto de inovação e assim a noção de falhas de mercado deixa de fazer sentido e não é aplicável. </a:t>
            </a:r>
          </a:p>
          <a:p>
            <a:endParaRPr lang="pt-PT" sz="2000">
              <a:latin typeface="Calibri" pitchFamily="34" charset="0"/>
            </a:endParaRPr>
          </a:p>
          <a:p>
            <a:r>
              <a:rPr lang="pt-PT" sz="2000">
                <a:latin typeface="Calibri" pitchFamily="34" charset="0"/>
              </a:rPr>
              <a:t>Se um sistema de inovação não se cria de forma planeada, qual o espaço de intervenção das políticas públicas? </a:t>
            </a:r>
            <a:r>
              <a:rPr lang="pt-PT" sz="2000">
                <a:latin typeface="Calibri" pitchFamily="34" charset="0"/>
                <a:sym typeface="Wingdings" pitchFamily="2" charset="2"/>
              </a:rPr>
              <a:t> </a:t>
            </a:r>
            <a:r>
              <a:rPr lang="pt-PT" sz="2000">
                <a:latin typeface="Calibri" pitchFamily="34" charset="0"/>
              </a:rPr>
              <a:t>As </a:t>
            </a:r>
            <a:r>
              <a:rPr lang="pt-PT" sz="2000" b="1">
                <a:latin typeface="Calibri" pitchFamily="34" charset="0"/>
              </a:rPr>
              <a:t>falhas sistémicas</a:t>
            </a:r>
          </a:p>
          <a:p>
            <a:endParaRPr lang="pt-PT">
              <a:latin typeface="Book Antiqua" pitchFamily="18" charset="0"/>
            </a:endParaRPr>
          </a:p>
        </p:txBody>
      </p:sp>
      <p:sp>
        <p:nvSpPr>
          <p:cNvPr id="293891" name="Rectangle 6"/>
          <p:cNvSpPr>
            <a:spLocks noChangeArrowheads="1"/>
          </p:cNvSpPr>
          <p:nvPr/>
        </p:nvSpPr>
        <p:spPr bwMode="auto">
          <a:xfrm>
            <a:off x="428625" y="500063"/>
            <a:ext cx="61436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PT" sz="2400" b="1">
                <a:latin typeface="Calibri" pitchFamily="34" charset="0"/>
              </a:rPr>
              <a:t>Justificação para políticas públicas de inovação</a:t>
            </a:r>
          </a:p>
          <a:p>
            <a:r>
              <a:rPr lang="pt-PT" sz="2400" b="1">
                <a:latin typeface="Calibri" pitchFamily="34" charset="0"/>
              </a:rPr>
              <a:t>Falhas Sistémicas versus Falhas de Mercado </a:t>
            </a:r>
            <a:endParaRPr lang="pt-PT" sz="2400">
              <a:latin typeface="Calibri" pitchFamily="34" charset="0"/>
            </a:endParaRPr>
          </a:p>
        </p:txBody>
      </p:sp>
      <p:sp>
        <p:nvSpPr>
          <p:cNvPr id="293892" name="Marcador de Posição do Rodapé 2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PT" sz="1200" dirty="0">
                <a:solidFill>
                  <a:srgbClr val="898989"/>
                </a:solidFill>
              </a:rPr>
              <a:t>PIC - 2020/2021</a:t>
            </a:r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0" y="0"/>
            <a:ext cx="9144000" cy="519113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pt-PT" sz="2800" b="1" dirty="0">
                <a:solidFill>
                  <a:schemeClr val="bg1"/>
                </a:solidFill>
                <a:latin typeface="Times New Roman" pitchFamily="18" charset="0"/>
              </a:rPr>
              <a:t>4.2. </a:t>
            </a:r>
            <a:r>
              <a:rPr lang="pt-BR" sz="2800" b="1" dirty="0">
                <a:solidFill>
                  <a:schemeClr val="bg1"/>
                </a:solidFill>
                <a:latin typeface="Times New Roman" pitchFamily="18" charset="0"/>
              </a:rPr>
              <a:t>As políticas públicas de base microeconómica</a:t>
            </a:r>
            <a:endParaRPr lang="pt-PT" sz="28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7" name="Marcador de Posição do Número do Diapositivo 1"/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8B674B8F-125D-49F7-807C-BA0DD0E8B819}" type="slidenum">
              <a:rPr lang="pt-PT" sz="1200">
                <a:latin typeface="Century Gothic" pitchFamily="34" charset="0"/>
              </a:rPr>
              <a:pPr algn="r"/>
              <a:t>29</a:t>
            </a:fld>
            <a:endParaRPr lang="pt-PT" sz="1200">
              <a:latin typeface="Century Gothic" pitchFamily="34" charset="0"/>
            </a:endParaRPr>
          </a:p>
        </p:txBody>
      </p:sp>
      <p:sp>
        <p:nvSpPr>
          <p:cNvPr id="5" name="CaixaDeTexto 4"/>
          <p:cNvSpPr txBox="1">
            <a:spLocks noChangeArrowheads="1"/>
          </p:cNvSpPr>
          <p:nvPr/>
        </p:nvSpPr>
        <p:spPr bwMode="auto">
          <a:xfrm>
            <a:off x="357188" y="1071563"/>
            <a:ext cx="8501062" cy="517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ts val="1200"/>
              </a:spcBef>
              <a:buFontTx/>
              <a:buAutoNum type="arabicPeriod"/>
            </a:pPr>
            <a:r>
              <a:rPr lang="pt-PT" sz="2000" b="1">
                <a:latin typeface="Calibri" pitchFamily="34" charset="0"/>
              </a:rPr>
              <a:t>Falhas de infra-estruturas físicas </a:t>
            </a:r>
            <a:r>
              <a:rPr lang="pt-PT" sz="2000">
                <a:latin typeface="Calibri" pitchFamily="34" charset="0"/>
              </a:rPr>
              <a:t>(por ex. de comunicação) e científicas  (por ex.: qualidade das universidades e dos laboratórios de I&amp;D)</a:t>
            </a:r>
          </a:p>
          <a:p>
            <a:pPr marL="342900" indent="-342900">
              <a:spcBef>
                <a:spcPts val="1200"/>
              </a:spcBef>
              <a:buFontTx/>
              <a:buAutoNum type="arabicPeriod"/>
            </a:pPr>
            <a:r>
              <a:rPr lang="pt-PT" sz="2000" b="1">
                <a:latin typeface="Calibri" pitchFamily="34" charset="0"/>
              </a:rPr>
              <a:t>Problemas de transição: </a:t>
            </a:r>
            <a:r>
              <a:rPr lang="pt-PT" sz="2000">
                <a:latin typeface="Calibri" pitchFamily="34" charset="0"/>
              </a:rPr>
              <a:t>incapacidade dos actores de enfrentarem problemas tecnológicos e mudanças nos paradigmas tecnológicos dominantes</a:t>
            </a:r>
          </a:p>
          <a:p>
            <a:pPr marL="342900" indent="-342900">
              <a:spcBef>
                <a:spcPts val="1200"/>
              </a:spcBef>
              <a:buFontTx/>
              <a:buAutoNum type="arabicPeriod"/>
            </a:pPr>
            <a:r>
              <a:rPr lang="pt-PT" sz="2000" b="1">
                <a:latin typeface="Calibri" pitchFamily="34" charset="0"/>
              </a:rPr>
              <a:t>Incapacidades das empresas </a:t>
            </a:r>
            <a:r>
              <a:rPr lang="pt-PT" sz="2000">
                <a:latin typeface="Calibri" pitchFamily="34" charset="0"/>
              </a:rPr>
              <a:t>(especialmente PME) de adoptarem ou produzirem novas tecnologias</a:t>
            </a:r>
          </a:p>
          <a:p>
            <a:pPr marL="342900" indent="-342900">
              <a:spcBef>
                <a:spcPts val="1200"/>
              </a:spcBef>
              <a:buFontTx/>
              <a:buAutoNum type="arabicPeriod"/>
            </a:pPr>
            <a:r>
              <a:rPr lang="pt-PT" sz="2000" b="1">
                <a:latin typeface="Calibri" pitchFamily="34" charset="0"/>
              </a:rPr>
              <a:t>Problemas de bloqueamento (</a:t>
            </a:r>
            <a:r>
              <a:rPr lang="pt-PT" sz="2000" b="1" i="1">
                <a:latin typeface="Calibri" pitchFamily="34" charset="0"/>
              </a:rPr>
              <a:t>lock-in)</a:t>
            </a:r>
            <a:r>
              <a:rPr lang="pt-PT" sz="2000" b="1">
                <a:latin typeface="Calibri" pitchFamily="34" charset="0"/>
              </a:rPr>
              <a:t>:</a:t>
            </a:r>
            <a:r>
              <a:rPr lang="pt-PT" sz="2000">
                <a:latin typeface="Calibri" pitchFamily="34" charset="0"/>
              </a:rPr>
              <a:t> inércia social tecnológica que impede a emergência e disseminação de tecnologias mais eficientes (apego às tecnologias antigas)</a:t>
            </a:r>
          </a:p>
          <a:p>
            <a:pPr marL="342900" indent="-342900">
              <a:spcBef>
                <a:spcPts val="1200"/>
              </a:spcBef>
              <a:buFontTx/>
              <a:buAutoNum type="arabicPeriod"/>
            </a:pPr>
            <a:r>
              <a:rPr lang="pt-PT" sz="2000" b="1">
                <a:latin typeface="Calibri" pitchFamily="34" charset="0"/>
              </a:rPr>
              <a:t>Problemas institucionais </a:t>
            </a:r>
            <a:r>
              <a:rPr lang="pt-PT" sz="2000">
                <a:latin typeface="Calibri" pitchFamily="34" charset="0"/>
              </a:rPr>
              <a:t>relativamente a regras formais (leis) e tácitas (cultura social e política)</a:t>
            </a:r>
          </a:p>
          <a:p>
            <a:pPr marL="342900" indent="-342900">
              <a:spcBef>
                <a:spcPts val="1200"/>
              </a:spcBef>
              <a:buFontTx/>
              <a:buAutoNum type="arabicPeriod"/>
            </a:pPr>
            <a:r>
              <a:rPr lang="pt-PT" sz="2000" b="1">
                <a:latin typeface="Calibri" pitchFamily="34" charset="0"/>
              </a:rPr>
              <a:t>Problemas de rede</a:t>
            </a:r>
            <a:r>
              <a:rPr lang="pt-PT" sz="2000">
                <a:latin typeface="Calibri" pitchFamily="34" charset="0"/>
              </a:rPr>
              <a:t>: fraqueza das ligações ou hermetismo devido peso excessivo das ligações internas</a:t>
            </a:r>
          </a:p>
        </p:txBody>
      </p:sp>
      <p:sp>
        <p:nvSpPr>
          <p:cNvPr id="295939" name="Rectangle 6"/>
          <p:cNvSpPr>
            <a:spLocks noChangeArrowheads="1"/>
          </p:cNvSpPr>
          <p:nvPr/>
        </p:nvSpPr>
        <p:spPr bwMode="auto">
          <a:xfrm>
            <a:off x="142875" y="428625"/>
            <a:ext cx="87868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sz="2400" b="1">
                <a:latin typeface="Calibri" pitchFamily="34" charset="0"/>
              </a:rPr>
              <a:t>Tipologia de falhas sistémicas</a:t>
            </a:r>
          </a:p>
        </p:txBody>
      </p:sp>
      <p:sp>
        <p:nvSpPr>
          <p:cNvPr id="295940" name="Marcador de Posição do Rodapé 2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PT" sz="1200" dirty="0">
                <a:solidFill>
                  <a:srgbClr val="898989"/>
                </a:solidFill>
              </a:rPr>
              <a:t>PIC - 2020/2021</a:t>
            </a:r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0" y="0"/>
            <a:ext cx="9144000" cy="519113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pt-PT" sz="2800" b="1" dirty="0">
                <a:solidFill>
                  <a:schemeClr val="bg1"/>
                </a:solidFill>
                <a:latin typeface="Times New Roman" pitchFamily="18" charset="0"/>
              </a:rPr>
              <a:t>4.2. </a:t>
            </a:r>
            <a:r>
              <a:rPr lang="pt-BR" sz="2800" b="1" dirty="0">
                <a:solidFill>
                  <a:schemeClr val="bg1"/>
                </a:solidFill>
                <a:latin typeface="Times New Roman" pitchFamily="18" charset="0"/>
              </a:rPr>
              <a:t>As políticas públicas de base microeconómica</a:t>
            </a:r>
            <a:endParaRPr lang="pt-PT" sz="28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7" name="Rectangle 8"/>
          <p:cNvSpPr>
            <a:spLocks/>
          </p:cNvSpPr>
          <p:nvPr/>
        </p:nvSpPr>
        <p:spPr bwMode="auto">
          <a:xfrm>
            <a:off x="214313" y="1071563"/>
            <a:ext cx="8358187" cy="52863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marL="358775" lvl="1" indent="-285750">
              <a:lnSpc>
                <a:spcPct val="90000"/>
              </a:lnSpc>
              <a:spcBef>
                <a:spcPct val="20000"/>
              </a:spcBef>
            </a:pPr>
            <a:r>
              <a:rPr lang="pt-PT" b="1"/>
              <a:t>1.  Afectação</a:t>
            </a:r>
          </a:p>
          <a:p>
            <a:pPr marL="935038" lvl="2" indent="-2286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pt-PT" b="1">
                <a:solidFill>
                  <a:schemeClr val="folHlink"/>
                </a:solidFill>
              </a:rPr>
              <a:t>Promover afectação </a:t>
            </a:r>
            <a:r>
              <a:rPr lang="pt-PT" b="1">
                <a:solidFill>
                  <a:srgbClr val="C00000"/>
                </a:solidFill>
              </a:rPr>
              <a:t>eficiente</a:t>
            </a:r>
            <a:r>
              <a:rPr lang="pt-PT" b="1">
                <a:solidFill>
                  <a:schemeClr val="folHlink"/>
                </a:solidFill>
              </a:rPr>
              <a:t> de recursos</a:t>
            </a:r>
          </a:p>
          <a:p>
            <a:pPr marL="1258888" lvl="3" indent="-228600">
              <a:spcBef>
                <a:spcPct val="20000"/>
              </a:spcBef>
              <a:buFont typeface="Arial" charset="0"/>
              <a:buChar char="–"/>
            </a:pPr>
            <a:r>
              <a:rPr lang="pt-PT" sz="1600"/>
              <a:t>Assegurar os fundamentos do </a:t>
            </a:r>
            <a:r>
              <a:rPr lang="pt-PT" sz="1600" u="sng"/>
              <a:t>funcionamento dos mercados</a:t>
            </a:r>
            <a:r>
              <a:rPr lang="pt-PT" sz="1600"/>
              <a:t> (direitos de propriedade, etc.)</a:t>
            </a:r>
          </a:p>
          <a:p>
            <a:pPr marL="1258888" lvl="3" indent="-228600">
              <a:spcBef>
                <a:spcPct val="20000"/>
              </a:spcBef>
              <a:buFont typeface="Arial" charset="0"/>
              <a:buChar char="–"/>
            </a:pPr>
            <a:r>
              <a:rPr lang="pt-PT" sz="1600"/>
              <a:t>Ultrapassar os </a:t>
            </a:r>
            <a:r>
              <a:rPr lang="pt-PT" sz="1600" u="sng"/>
              <a:t>falhas microeconómicas dos mercados (provisão de bens públicos, correcção de externalidades, lidar com informação assimétrica, lidar com concorrência imperfeita, mercados incompletos)</a:t>
            </a:r>
          </a:p>
          <a:p>
            <a:pPr marL="358775" lvl="1" indent="-285750">
              <a:spcBef>
                <a:spcPct val="20000"/>
              </a:spcBef>
            </a:pPr>
            <a:r>
              <a:rPr lang="pt-PT" b="1"/>
              <a:t>2.  Redistribuição</a:t>
            </a:r>
          </a:p>
          <a:p>
            <a:pPr marL="935038" lvl="2" indent="-228600" algn="just">
              <a:spcBef>
                <a:spcPct val="20000"/>
              </a:spcBef>
              <a:buFont typeface="Arial" charset="0"/>
              <a:buChar char="•"/>
            </a:pPr>
            <a:r>
              <a:rPr lang="pt-PT" b="1">
                <a:solidFill>
                  <a:schemeClr val="folHlink"/>
                </a:solidFill>
                <a:cs typeface="Times New Roman" pitchFamily="18" charset="0"/>
              </a:rPr>
              <a:t>Promover uma sociedade mais </a:t>
            </a:r>
            <a:r>
              <a:rPr lang="pt-PT" b="1">
                <a:solidFill>
                  <a:srgbClr val="C00000"/>
                </a:solidFill>
                <a:cs typeface="Times New Roman" pitchFamily="18" charset="0"/>
              </a:rPr>
              <a:t>equitativa</a:t>
            </a:r>
          </a:p>
          <a:p>
            <a:pPr marL="1258888" lvl="3" indent="-228600">
              <a:spcBef>
                <a:spcPct val="20000"/>
              </a:spcBef>
              <a:buClr>
                <a:schemeClr val="folHlink"/>
              </a:buClr>
              <a:buSzPct val="50000"/>
              <a:buFont typeface="Arial" charset="0"/>
              <a:buChar char="–"/>
            </a:pPr>
            <a:r>
              <a:rPr lang="pt-PT" sz="1600" b="1">
                <a:cs typeface="Times New Roman" pitchFamily="18" charset="0"/>
              </a:rPr>
              <a:t> </a:t>
            </a:r>
            <a:r>
              <a:rPr lang="pt-PT" sz="1600" b="1"/>
              <a:t>Igualdade de oportunidades </a:t>
            </a:r>
            <a:r>
              <a:rPr lang="pt-PT" sz="1600"/>
              <a:t>- Assegurar a todos os cidadãos o acesso a certos bens e serviços considerados meritórios </a:t>
            </a:r>
            <a:r>
              <a:rPr lang="pt-PT" sz="1400"/>
              <a:t>(</a:t>
            </a:r>
            <a:r>
              <a:rPr lang="pt-PT" sz="1600"/>
              <a:t>Necessidades de mérito </a:t>
            </a:r>
            <a:r>
              <a:rPr lang="pt-PT" sz="1600">
                <a:sym typeface="Wingdings" pitchFamily="2" charset="2"/>
              </a:rPr>
              <a:t> bens de mérito. Exs.:</a:t>
            </a:r>
            <a:r>
              <a:rPr lang="pt-PT" sz="1600"/>
              <a:t>cuidados básicos de saúde, ensino básico)</a:t>
            </a:r>
          </a:p>
          <a:p>
            <a:pPr marL="1258888" lvl="3" indent="-228600">
              <a:spcBef>
                <a:spcPct val="20000"/>
              </a:spcBef>
              <a:buClr>
                <a:schemeClr val="folHlink"/>
              </a:buClr>
              <a:buSzPct val="50000"/>
              <a:buFont typeface="Arial" charset="0"/>
              <a:buChar char="–"/>
            </a:pPr>
            <a:r>
              <a:rPr lang="pt-PT" sz="1600"/>
              <a:t> </a:t>
            </a:r>
            <a:r>
              <a:rPr lang="pt-PT" sz="1600" b="1"/>
              <a:t>Desigualdade de rendimentos </a:t>
            </a:r>
            <a:r>
              <a:rPr lang="pt-PT" sz="1600"/>
              <a:t>- corrigir a distribuição de rendimentos resultante do funcionamento do mercado</a:t>
            </a:r>
          </a:p>
          <a:p>
            <a:pPr marL="358775" lvl="1" indent="-285750">
              <a:spcBef>
                <a:spcPct val="20000"/>
              </a:spcBef>
            </a:pPr>
            <a:r>
              <a:rPr lang="pt-PT" b="1"/>
              <a:t>3.  Estabilização</a:t>
            </a:r>
          </a:p>
          <a:p>
            <a:pPr marL="935038" lvl="2" indent="-228600">
              <a:spcBef>
                <a:spcPct val="20000"/>
              </a:spcBef>
              <a:buFont typeface="Arial" charset="0"/>
              <a:buChar char="•"/>
            </a:pPr>
            <a:r>
              <a:rPr lang="pt-PT" b="1">
                <a:solidFill>
                  <a:schemeClr val="folHlink"/>
                </a:solidFill>
              </a:rPr>
              <a:t>Promover a </a:t>
            </a:r>
            <a:r>
              <a:rPr lang="pt-PT" b="1">
                <a:solidFill>
                  <a:srgbClr val="C00000"/>
                </a:solidFill>
              </a:rPr>
              <a:t>estabilização</a:t>
            </a:r>
            <a:r>
              <a:rPr lang="pt-PT" b="1">
                <a:solidFill>
                  <a:schemeClr val="folHlink"/>
                </a:solidFill>
              </a:rPr>
              <a:t> </a:t>
            </a:r>
            <a:r>
              <a:rPr lang="pt-PT" b="1">
                <a:solidFill>
                  <a:srgbClr val="C00000"/>
                </a:solidFill>
              </a:rPr>
              <a:t>macroeconómica</a:t>
            </a:r>
            <a:r>
              <a:rPr lang="pt-PT" b="1">
                <a:solidFill>
                  <a:schemeClr val="folHlink"/>
                </a:solidFill>
              </a:rPr>
              <a:t> da economia</a:t>
            </a:r>
          </a:p>
          <a:p>
            <a:pPr marL="1258888" lvl="3" indent="-228600">
              <a:spcBef>
                <a:spcPct val="20000"/>
              </a:spcBef>
              <a:buFont typeface="Arial" charset="0"/>
              <a:buChar char="–"/>
            </a:pPr>
            <a:r>
              <a:rPr lang="pt-PT" sz="1600"/>
              <a:t>Contrariar as </a:t>
            </a:r>
            <a:r>
              <a:rPr lang="pt-PT" sz="1600" b="1"/>
              <a:t>falhas macroeconómicas </a:t>
            </a:r>
            <a:r>
              <a:rPr lang="pt-PT" sz="1600"/>
              <a:t>do mercado que se traduzem em </a:t>
            </a:r>
            <a:r>
              <a:rPr lang="pt-PT" sz="1600" b="1" i="1"/>
              <a:t>instabilidades </a:t>
            </a:r>
            <a:r>
              <a:rPr lang="pt-PT" sz="1600"/>
              <a:t> ao nível do </a:t>
            </a:r>
            <a:r>
              <a:rPr lang="pt-PT" sz="1600" u="sng"/>
              <a:t>emprego, do equilíbrio nas contas externas, da estabilidade dos preços e do crescimento económico.</a:t>
            </a:r>
            <a:endParaRPr lang="pt-PT" b="1">
              <a:solidFill>
                <a:schemeClr val="folHlink"/>
              </a:solidFill>
            </a:endParaRPr>
          </a:p>
        </p:txBody>
      </p:sp>
      <p:sp>
        <p:nvSpPr>
          <p:cNvPr id="244738" name="TextBox 7"/>
          <p:cNvSpPr txBox="1">
            <a:spLocks noChangeArrowheads="1"/>
          </p:cNvSpPr>
          <p:nvPr/>
        </p:nvSpPr>
        <p:spPr bwMode="auto">
          <a:xfrm>
            <a:off x="285750" y="500063"/>
            <a:ext cx="8286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sz="2800" b="1"/>
              <a:t>As Funções do Estado segundo Musgrave </a:t>
            </a:r>
          </a:p>
        </p:txBody>
      </p:sp>
      <p:sp>
        <p:nvSpPr>
          <p:cNvPr id="244739" name="CaixaDeTexto 2"/>
          <p:cNvSpPr txBox="1">
            <a:spLocks noChangeArrowheads="1"/>
          </p:cNvSpPr>
          <p:nvPr/>
        </p:nvSpPr>
        <p:spPr bwMode="auto">
          <a:xfrm>
            <a:off x="0" y="0"/>
            <a:ext cx="9144000" cy="519113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pt-BR" sz="2800" b="1">
                <a:solidFill>
                  <a:schemeClr val="bg1"/>
                </a:solidFill>
                <a:latin typeface="Times New Roman" pitchFamily="18" charset="0"/>
              </a:rPr>
              <a:t>Enquadramento</a:t>
            </a:r>
            <a:endParaRPr lang="pt-PT" sz="2800" b="1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44740" name="Slide Number Placeholder 2"/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C70DA564-01C1-4CC2-9708-12D2F314B804}" type="slidenum">
              <a:rPr lang="pt-PT" sz="1200">
                <a:latin typeface="Century Gothic" pitchFamily="34" charset="0"/>
              </a:rPr>
              <a:pPr algn="r"/>
              <a:t>3</a:t>
            </a:fld>
            <a:endParaRPr lang="pt-PT" sz="1200">
              <a:latin typeface="Century Gothic" pitchFamily="34" charset="0"/>
            </a:endParaRPr>
          </a:p>
        </p:txBody>
      </p:sp>
      <p:sp>
        <p:nvSpPr>
          <p:cNvPr id="244741" name="Marcador de Posição do Rodapé 2"/>
          <p:cNvSpPr txBox="1">
            <a:spLocks noGrp="1"/>
          </p:cNvSpPr>
          <p:nvPr/>
        </p:nvSpPr>
        <p:spPr bwMode="auto">
          <a:xfrm>
            <a:off x="3200400" y="6492875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PT" sz="1200" dirty="0">
                <a:solidFill>
                  <a:srgbClr val="898989"/>
                </a:solidFill>
              </a:rPr>
              <a:t>PIC - 2020/2021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5" name="Marcador de Posição do Número do Diapositivo 1"/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2C4DC051-CE5D-4D0E-A5D1-8081C1C6A6DD}" type="slidenum">
              <a:rPr lang="pt-PT" sz="1200">
                <a:latin typeface="Century Gothic" pitchFamily="34" charset="0"/>
              </a:rPr>
              <a:pPr algn="r"/>
              <a:t>30</a:t>
            </a:fld>
            <a:endParaRPr lang="pt-PT" sz="1200">
              <a:latin typeface="Century Gothic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357188" y="639763"/>
            <a:ext cx="8501062" cy="56784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PT" sz="2400" b="1" dirty="0">
                <a:latin typeface="Calibri" pitchFamily="34" charset="0"/>
              </a:rPr>
              <a:t>Dois tipos de situações que justificam as políticas públicas para a inovação:</a:t>
            </a:r>
            <a:endParaRPr lang="pt-PT" sz="2400" dirty="0">
              <a:latin typeface="Calibri" pitchFamily="34" charset="0"/>
            </a:endParaRPr>
          </a:p>
          <a:p>
            <a:pPr marL="457200" indent="-457200">
              <a:spcBef>
                <a:spcPts val="1200"/>
              </a:spcBef>
              <a:buFont typeface="+mj-lt"/>
              <a:buAutoNum type="alphaUcPeriod"/>
              <a:defRPr/>
            </a:pPr>
            <a:r>
              <a:rPr lang="pt-PT" sz="2400" b="1" dirty="0">
                <a:latin typeface="Calibri" pitchFamily="34" charset="0"/>
              </a:rPr>
              <a:t>Incerteza</a:t>
            </a:r>
            <a:r>
              <a:rPr lang="pt-PT" sz="2400" dirty="0">
                <a:latin typeface="Calibri" pitchFamily="34" charset="0"/>
              </a:rPr>
              <a:t> : </a:t>
            </a:r>
            <a:br>
              <a:rPr lang="pt-PT" dirty="0">
                <a:latin typeface="Calibri" pitchFamily="34" charset="0"/>
              </a:rPr>
            </a:br>
            <a:r>
              <a:rPr lang="pt-PT" dirty="0">
                <a:latin typeface="Calibri" pitchFamily="34" charset="0"/>
              </a:rPr>
              <a:t>elevado risco que leva a que as intervenções privadas não assegurem objectivos sociais havendo maior necessidade da intervenção pública  </a:t>
            </a:r>
          </a:p>
          <a:p>
            <a:pPr marL="1080000" indent="-342900">
              <a:buFont typeface="Wingdings" pitchFamily="2" charset="2"/>
              <a:buChar char="ü"/>
              <a:defRPr/>
            </a:pPr>
            <a:r>
              <a:rPr lang="pt-PT" dirty="0">
                <a:latin typeface="Calibri" pitchFamily="34" charset="0"/>
              </a:rPr>
              <a:t>rendimento individual inferior ao social, </a:t>
            </a:r>
          </a:p>
          <a:p>
            <a:pPr marL="1080000" indent="-342900">
              <a:buFont typeface="Wingdings" pitchFamily="2" charset="2"/>
              <a:buChar char="ü"/>
              <a:defRPr/>
            </a:pPr>
            <a:r>
              <a:rPr lang="pt-PT" dirty="0">
                <a:latin typeface="Calibri" pitchFamily="34" charset="0"/>
              </a:rPr>
              <a:t>as inovações radicais em geral, </a:t>
            </a:r>
          </a:p>
          <a:p>
            <a:pPr marL="1080000" indent="-342900">
              <a:buFont typeface="Wingdings" pitchFamily="2" charset="2"/>
              <a:buChar char="ü"/>
              <a:defRPr/>
            </a:pPr>
            <a:r>
              <a:rPr lang="pt-PT" dirty="0">
                <a:latin typeface="Calibri" pitchFamily="34" charset="0"/>
              </a:rPr>
              <a:t>a investigação fundamental, </a:t>
            </a:r>
          </a:p>
          <a:p>
            <a:pPr marL="1080000" indent="-342900">
              <a:buFont typeface="Wingdings" pitchFamily="2" charset="2"/>
              <a:buChar char="ü"/>
              <a:defRPr/>
            </a:pPr>
            <a:r>
              <a:rPr lang="pt-PT" dirty="0">
                <a:latin typeface="Calibri" pitchFamily="34" charset="0"/>
              </a:rPr>
              <a:t>a investigação em medicamentos com mercados pouco rentáveis como a malária, ...)</a:t>
            </a:r>
          </a:p>
          <a:p>
            <a:pPr marL="457200" indent="-457200">
              <a:buFont typeface="+mj-lt"/>
              <a:buAutoNum type="alphaUcPeriod" startAt="2"/>
              <a:defRPr/>
            </a:pPr>
            <a:r>
              <a:rPr lang="pt-PT" sz="2400" b="1" dirty="0">
                <a:latin typeface="Calibri" pitchFamily="34" charset="0"/>
              </a:rPr>
              <a:t>Selectividade</a:t>
            </a:r>
            <a:r>
              <a:rPr lang="pt-PT" sz="2000" dirty="0">
                <a:latin typeface="Calibri" pitchFamily="34" charset="0"/>
              </a:rPr>
              <a:t> :</a:t>
            </a:r>
            <a:br>
              <a:rPr lang="pt-PT" dirty="0">
                <a:latin typeface="Calibri" pitchFamily="34" charset="0"/>
              </a:rPr>
            </a:br>
            <a:r>
              <a:rPr lang="pt-PT" dirty="0">
                <a:latin typeface="Calibri" pitchFamily="34" charset="0"/>
              </a:rPr>
              <a:t> necessidade de imprimir orientações às actividades de inovação a que o sector privado não chega espontaneamente, por falta de incentivo. </a:t>
            </a:r>
          </a:p>
          <a:p>
            <a:pPr marL="800100" lvl="1" indent="-342900">
              <a:spcBef>
                <a:spcPts val="600"/>
              </a:spcBef>
              <a:buFont typeface="Wingdings" pitchFamily="2" charset="2"/>
              <a:buChar char="ü"/>
              <a:defRPr/>
            </a:pPr>
            <a:r>
              <a:rPr lang="pt-PT" dirty="0">
                <a:latin typeface="Calibri" pitchFamily="34" charset="0"/>
              </a:rPr>
              <a:t>Significa preferir umas actividades em detrimento de outras: apoiar novas actividades ou apoiar a transformação radical de actividades actuais; investigação fundamental ou aplicada; ciências exactas ou ciências sociais; ... </a:t>
            </a:r>
          </a:p>
          <a:p>
            <a:pPr marL="800100" lvl="1" indent="-342900">
              <a:buFont typeface="Wingdings" pitchFamily="2" charset="2"/>
              <a:buChar char="ü"/>
              <a:defRPr/>
            </a:pPr>
            <a:r>
              <a:rPr lang="pt-PT" dirty="0">
                <a:latin typeface="Calibri" pitchFamily="34" charset="0"/>
              </a:rPr>
              <a:t>Quais? Depende dos objectivos das políticas públicas e das escolhas sociais (atenção às </a:t>
            </a:r>
            <a:r>
              <a:rPr lang="pt-PT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falhas de Estado</a:t>
            </a:r>
            <a:r>
              <a:rPr lang="pt-PT" dirty="0">
                <a:latin typeface="Calibri" pitchFamily="34" charset="0"/>
              </a:rPr>
              <a:t>)</a:t>
            </a:r>
          </a:p>
        </p:txBody>
      </p:sp>
      <p:sp>
        <p:nvSpPr>
          <p:cNvPr id="297987" name="Marcador de Posição do Rodapé 2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PT" sz="1200" dirty="0">
                <a:solidFill>
                  <a:srgbClr val="898989"/>
                </a:solidFill>
              </a:rPr>
              <a:t>PIC - 2020/2021</a:t>
            </a:r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0" y="0"/>
            <a:ext cx="9144000" cy="519113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pt-PT" sz="2800" b="1" dirty="0">
                <a:solidFill>
                  <a:schemeClr val="bg1"/>
                </a:solidFill>
                <a:latin typeface="Times New Roman" pitchFamily="18" charset="0"/>
              </a:rPr>
              <a:t>4.2. </a:t>
            </a:r>
            <a:r>
              <a:rPr lang="pt-BR" sz="2800" b="1" dirty="0">
                <a:solidFill>
                  <a:schemeClr val="bg1"/>
                </a:solidFill>
                <a:latin typeface="Times New Roman" pitchFamily="18" charset="0"/>
              </a:rPr>
              <a:t>As políticas públicas de base microeconómica</a:t>
            </a:r>
            <a:endParaRPr lang="pt-PT" sz="28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3" name="Marcador de Posição do Número do Diapositivo 1"/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61232D7-D388-4C19-9526-29C8CC369E57}" type="slidenum">
              <a:rPr lang="pt-PT" sz="1200">
                <a:latin typeface="Century Gothic" pitchFamily="34" charset="0"/>
              </a:rPr>
              <a:pPr algn="r"/>
              <a:t>31</a:t>
            </a:fld>
            <a:endParaRPr lang="pt-PT" sz="1200">
              <a:latin typeface="Century Gothic" pitchFamily="34" charset="0"/>
            </a:endParaRPr>
          </a:p>
        </p:txBody>
      </p:sp>
      <p:sp>
        <p:nvSpPr>
          <p:cNvPr id="5" name="CaixaDeTexto 4"/>
          <p:cNvSpPr txBox="1">
            <a:spLocks noChangeArrowheads="1"/>
          </p:cNvSpPr>
          <p:nvPr/>
        </p:nvSpPr>
        <p:spPr bwMode="auto">
          <a:xfrm>
            <a:off x="214313" y="500063"/>
            <a:ext cx="8501062" cy="539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sz="2400" b="1">
                <a:latin typeface="Calibri" pitchFamily="34" charset="0"/>
              </a:rPr>
              <a:t>Domínios de intervenção das políticas públicas para a inovação:</a:t>
            </a:r>
          </a:p>
          <a:p>
            <a:endParaRPr lang="pt-PT" sz="2000">
              <a:latin typeface="Calibri" pitchFamily="34" charset="0"/>
            </a:endParaRPr>
          </a:p>
          <a:p>
            <a:pPr>
              <a:buFont typeface="Times New Roman" pitchFamily="18" charset="0"/>
              <a:buAutoNum type="arabicPeriod"/>
            </a:pPr>
            <a:r>
              <a:rPr lang="pt-PT" sz="2800" b="1">
                <a:latin typeface="Calibri" pitchFamily="34" charset="0"/>
              </a:rPr>
              <a:t>Provisão de inputs de conhecimento </a:t>
            </a:r>
            <a:r>
              <a:rPr lang="pt-PT" sz="2800">
                <a:latin typeface="Calibri" pitchFamily="34" charset="0"/>
              </a:rPr>
              <a:t>para o processo de inovação: </a:t>
            </a:r>
          </a:p>
          <a:p>
            <a:pPr>
              <a:buFont typeface="Wingdings" pitchFamily="2" charset="2"/>
              <a:buChar char="q"/>
            </a:pPr>
            <a:endParaRPr lang="pt-PT" sz="2000">
              <a:latin typeface="Calibri" pitchFamily="34" charset="0"/>
            </a:endParaRPr>
          </a:p>
          <a:p>
            <a:pPr marL="800100" lvl="1" indent="-342900">
              <a:buFont typeface="Wingdings" pitchFamily="2" charset="2"/>
              <a:buChar char="ü"/>
            </a:pPr>
            <a:r>
              <a:rPr lang="pt-PT" sz="2400" b="1">
                <a:latin typeface="Calibri" pitchFamily="34" charset="0"/>
              </a:rPr>
              <a:t>Promoção da I&amp;D</a:t>
            </a:r>
            <a:r>
              <a:rPr lang="pt-PT" sz="2000">
                <a:latin typeface="Calibri" pitchFamily="34" charset="0"/>
              </a:rPr>
              <a:t>: </a:t>
            </a:r>
            <a:br>
              <a:rPr lang="pt-PT" sz="2000">
                <a:latin typeface="Calibri" pitchFamily="34" charset="0"/>
              </a:rPr>
            </a:br>
            <a:r>
              <a:rPr lang="pt-PT" sz="2200">
                <a:latin typeface="Calibri" pitchFamily="34" charset="0"/>
              </a:rPr>
              <a:t>via subsídios ou encomendas públicas, visando inovações radicais e domínios de investigação fundamental.</a:t>
            </a:r>
          </a:p>
          <a:p>
            <a:pPr marL="800100" lvl="1" indent="-342900">
              <a:spcBef>
                <a:spcPts val="1200"/>
              </a:spcBef>
              <a:buFont typeface="Wingdings" pitchFamily="2" charset="2"/>
              <a:buChar char="ü"/>
            </a:pPr>
            <a:r>
              <a:rPr lang="pt-PT" sz="2400" b="1">
                <a:latin typeface="Calibri" pitchFamily="34" charset="0"/>
              </a:rPr>
              <a:t>Formação de competências </a:t>
            </a:r>
            <a:br>
              <a:rPr lang="pt-PT" sz="2400" b="1">
                <a:latin typeface="Calibri" pitchFamily="34" charset="0"/>
              </a:rPr>
            </a:br>
            <a:r>
              <a:rPr lang="pt-PT" sz="2000">
                <a:latin typeface="Calibri" pitchFamily="34" charset="0"/>
              </a:rPr>
              <a:t>para as actividades de I&amp;D e de inovação: capital humano (ensino e formação públicos ou cofinanciados), organização dos processos de criação de conhecimento e de aprendizagem dentro das empresas e nas redes (apoio ao investimento organizacional e à formação de redes).</a:t>
            </a:r>
          </a:p>
          <a:p>
            <a:pPr marL="1257300" lvl="2">
              <a:spcBef>
                <a:spcPts val="1200"/>
              </a:spcBef>
            </a:pPr>
            <a:r>
              <a:rPr lang="en-US">
                <a:solidFill>
                  <a:srgbClr val="C00000"/>
                </a:solidFill>
                <a:latin typeface="Calibri" pitchFamily="34" charset="0"/>
                <a:sym typeface="Wingdings" pitchFamily="2" charset="2"/>
              </a:rPr>
              <a:t> </a:t>
            </a:r>
            <a:r>
              <a:rPr lang="en-US">
                <a:solidFill>
                  <a:srgbClr val="C00000"/>
                </a:solidFill>
                <a:latin typeface="Calibri" pitchFamily="34" charset="0"/>
              </a:rPr>
              <a:t>some competence building is done by firms through </a:t>
            </a:r>
            <a:r>
              <a:rPr lang="en-US" u="sng">
                <a:solidFill>
                  <a:srgbClr val="C00000"/>
                </a:solidFill>
                <a:latin typeface="Calibri" pitchFamily="34" charset="0"/>
              </a:rPr>
              <a:t>learning-by-doing, learning-by using, </a:t>
            </a:r>
            <a:r>
              <a:rPr lang="pt-PT" u="sng">
                <a:solidFill>
                  <a:srgbClr val="C00000"/>
                </a:solidFill>
                <a:latin typeface="Calibri" pitchFamily="34" charset="0"/>
              </a:rPr>
              <a:t>and learning-by-interacting</a:t>
            </a:r>
          </a:p>
        </p:txBody>
      </p:sp>
      <p:sp>
        <p:nvSpPr>
          <p:cNvPr id="300035" name="Marcador de Posição do Rodapé 2"/>
          <p:cNvSpPr txBox="1">
            <a:spLocks noGrp="1"/>
          </p:cNvSpPr>
          <p:nvPr/>
        </p:nvSpPr>
        <p:spPr bwMode="auto">
          <a:xfrm>
            <a:off x="3124200" y="6492875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PT" sz="1200" dirty="0">
                <a:solidFill>
                  <a:srgbClr val="898989"/>
                </a:solidFill>
              </a:rPr>
              <a:t>PIC - 2020/2021</a:t>
            </a:r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0" y="0"/>
            <a:ext cx="9144000" cy="519113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pt-PT" sz="2800" b="1" dirty="0">
                <a:solidFill>
                  <a:schemeClr val="bg1"/>
                </a:solidFill>
                <a:latin typeface="Times New Roman" pitchFamily="18" charset="0"/>
              </a:rPr>
              <a:t>4.2. </a:t>
            </a:r>
            <a:r>
              <a:rPr lang="pt-BR" sz="2800" b="1" dirty="0">
                <a:solidFill>
                  <a:schemeClr val="bg1"/>
                </a:solidFill>
                <a:latin typeface="Times New Roman" pitchFamily="18" charset="0"/>
              </a:rPr>
              <a:t>As políticas públicas de base microeconómica</a:t>
            </a:r>
            <a:endParaRPr lang="pt-PT" sz="28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1" name="Marcador de Posição do Número do Diapositivo 1"/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CEF9057-8DE6-44A2-AC74-927978021553}" type="slidenum">
              <a:rPr lang="pt-PT" sz="1200">
                <a:latin typeface="Century Gothic" pitchFamily="34" charset="0"/>
              </a:rPr>
              <a:pPr algn="r"/>
              <a:t>32</a:t>
            </a:fld>
            <a:endParaRPr lang="pt-PT" sz="1200">
              <a:latin typeface="Century Gothic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14313" y="500063"/>
            <a:ext cx="8501062" cy="54324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PT" sz="2400" b="1" dirty="0">
                <a:latin typeface="Calibri" pitchFamily="34" charset="0"/>
              </a:rPr>
              <a:t>Domínios de intervenção das políticas públicas para a inovação: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endParaRPr lang="pt-PT" sz="2000" dirty="0">
              <a:latin typeface="Calibri" pitchFamily="34" charset="0"/>
            </a:endParaRPr>
          </a:p>
          <a:p>
            <a:pPr marL="342900" indent="-342900">
              <a:spcBef>
                <a:spcPts val="0"/>
              </a:spcBef>
              <a:buFont typeface="+mj-lt"/>
              <a:buAutoNum type="arabicPeriod" startAt="2"/>
              <a:defRPr/>
            </a:pPr>
            <a:r>
              <a:rPr lang="pt-PT" sz="2800" b="1" dirty="0">
                <a:latin typeface="Calibri" pitchFamily="34" charset="0"/>
              </a:rPr>
              <a:t>Acções por via da procura</a:t>
            </a:r>
            <a:r>
              <a:rPr lang="pt-PT" sz="2800" dirty="0">
                <a:latin typeface="Calibri" pitchFamily="34" charset="0"/>
              </a:rPr>
              <a:t>: </a:t>
            </a:r>
          </a:p>
          <a:p>
            <a:pPr marL="800100" lvl="1" indent="-342900">
              <a:spcBef>
                <a:spcPts val="600"/>
              </a:spcBef>
              <a:buFont typeface="Wingdings" pitchFamily="2" charset="2"/>
              <a:buChar char="ü"/>
              <a:defRPr/>
            </a:pPr>
            <a:r>
              <a:rPr lang="pt-PT" sz="2400" b="1" dirty="0">
                <a:latin typeface="Calibri" pitchFamily="34" charset="0"/>
              </a:rPr>
              <a:t>Formação de novos mercados de produtos </a:t>
            </a:r>
            <a:r>
              <a:rPr lang="pt-PT" sz="2400" dirty="0">
                <a:latin typeface="Calibri" pitchFamily="34" charset="0"/>
              </a:rPr>
              <a:t>(colmatar mercados incompletos ou pouco exigentes):</a:t>
            </a:r>
          </a:p>
          <a:p>
            <a:pPr marL="1714500" lvl="3" indent="-34290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pt-PT" sz="2400" dirty="0">
                <a:latin typeface="Calibri" pitchFamily="34" charset="0"/>
              </a:rPr>
              <a:t>propriedade intelectual,</a:t>
            </a:r>
          </a:p>
          <a:p>
            <a:pPr marL="1714500" lvl="3" indent="-34290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pt-PT" sz="2400" dirty="0">
                <a:latin typeface="Calibri" pitchFamily="34" charset="0"/>
              </a:rPr>
              <a:t> normas técnicas (p.ex. nas comunicações),</a:t>
            </a:r>
          </a:p>
          <a:p>
            <a:pPr marL="1714500" lvl="3" indent="-34290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pt-PT" sz="2400" dirty="0">
                <a:latin typeface="Calibri" pitchFamily="34" charset="0"/>
              </a:rPr>
              <a:t> encomendas de novos produtos, </a:t>
            </a:r>
          </a:p>
          <a:p>
            <a:pPr marL="1714500" lvl="3" indent="-34290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pt-PT" sz="2400" dirty="0">
                <a:latin typeface="Calibri" pitchFamily="34" charset="0"/>
              </a:rPr>
              <a:t>investimentos na defesa, ...</a:t>
            </a:r>
          </a:p>
          <a:p>
            <a:pPr marL="800100" lvl="1" indent="-342900">
              <a:spcBef>
                <a:spcPts val="1200"/>
              </a:spcBef>
              <a:buFont typeface="Wingdings" pitchFamily="2" charset="2"/>
              <a:buChar char="ü"/>
              <a:defRPr/>
            </a:pPr>
            <a:r>
              <a:rPr lang="pt-PT" sz="2400" b="1" dirty="0">
                <a:latin typeface="Calibri" pitchFamily="34" charset="0"/>
              </a:rPr>
              <a:t>Requisitos de qualidade</a:t>
            </a:r>
            <a:r>
              <a:rPr lang="pt-PT" sz="2400" dirty="0">
                <a:latin typeface="Calibri" pitchFamily="34" charset="0"/>
              </a:rPr>
              <a:t>: </a:t>
            </a:r>
            <a:br>
              <a:rPr lang="pt-PT" sz="2400" dirty="0">
                <a:latin typeface="Calibri" pitchFamily="34" charset="0"/>
              </a:rPr>
            </a:br>
            <a:r>
              <a:rPr lang="pt-PT" sz="2400" dirty="0">
                <a:latin typeface="Calibri" pitchFamily="34" charset="0"/>
              </a:rPr>
              <a:t>normas técnicas de qualidade em termos de saúde, segurança, ambiente, ... estimulam inovações nas características  dos produtos.</a:t>
            </a:r>
          </a:p>
        </p:txBody>
      </p:sp>
      <p:sp>
        <p:nvSpPr>
          <p:cNvPr id="302083" name="Marcador de Posição do Rodapé 2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PT" sz="1200" dirty="0">
                <a:solidFill>
                  <a:srgbClr val="898989"/>
                </a:solidFill>
              </a:rPr>
              <a:t>PIC - 2020/2021</a:t>
            </a:r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0" y="0"/>
            <a:ext cx="9144000" cy="519113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pt-PT" sz="2800" b="1" dirty="0">
                <a:solidFill>
                  <a:schemeClr val="bg1"/>
                </a:solidFill>
                <a:latin typeface="Times New Roman" pitchFamily="18" charset="0"/>
              </a:rPr>
              <a:t>4.2. </a:t>
            </a:r>
            <a:r>
              <a:rPr lang="pt-BR" sz="2800" b="1" dirty="0">
                <a:solidFill>
                  <a:schemeClr val="bg1"/>
                </a:solidFill>
                <a:latin typeface="Times New Roman" pitchFamily="18" charset="0"/>
              </a:rPr>
              <a:t>As políticas públicas de base microeconómica</a:t>
            </a:r>
            <a:endParaRPr lang="pt-PT" sz="28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29" name="Marcador de Posição do Número do Diapositivo 1"/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65B62430-8D0D-4DCA-A753-57AAD665BAA2}" type="slidenum">
              <a:rPr lang="pt-PT" sz="1200">
                <a:latin typeface="Century Gothic" pitchFamily="34" charset="0"/>
              </a:rPr>
              <a:pPr algn="r"/>
              <a:t>33</a:t>
            </a:fld>
            <a:endParaRPr lang="pt-PT" sz="1200">
              <a:latin typeface="Century Gothic" pitchFamily="34" charset="0"/>
            </a:endParaRPr>
          </a:p>
        </p:txBody>
      </p:sp>
      <p:sp>
        <p:nvSpPr>
          <p:cNvPr id="5" name="CaixaDeTexto 4"/>
          <p:cNvSpPr txBox="1">
            <a:spLocks noChangeArrowheads="1"/>
          </p:cNvSpPr>
          <p:nvPr/>
        </p:nvSpPr>
        <p:spPr bwMode="auto">
          <a:xfrm>
            <a:off x="214313" y="500063"/>
            <a:ext cx="8715375" cy="6432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sz="2400" b="1" dirty="0">
                <a:latin typeface="Calibri" pitchFamily="34" charset="0"/>
              </a:rPr>
              <a:t>Domínios de intervenção das políticas públicas para a inovação:</a:t>
            </a:r>
          </a:p>
          <a:p>
            <a:endParaRPr lang="pt-PT" sz="2400" dirty="0">
              <a:latin typeface="Calibri" pitchFamily="34" charset="0"/>
            </a:endParaRPr>
          </a:p>
          <a:p>
            <a:pPr>
              <a:buFont typeface="Times New Roman" pitchFamily="18" charset="0"/>
              <a:buAutoNum type="arabicPeriod" startAt="3"/>
            </a:pPr>
            <a:r>
              <a:rPr lang="pt-PT" sz="2800" b="1" dirty="0">
                <a:latin typeface="Calibri" pitchFamily="34" charset="0"/>
              </a:rPr>
              <a:t>Provisão de componentes dos Sistemas de Inovação</a:t>
            </a:r>
            <a:r>
              <a:rPr lang="pt-PT" sz="2800" dirty="0">
                <a:latin typeface="Calibri" pitchFamily="34" charset="0"/>
              </a:rPr>
              <a:t>: </a:t>
            </a:r>
          </a:p>
          <a:p>
            <a:pPr marL="533400" lvl="1" indent="-342900">
              <a:spcBef>
                <a:spcPts val="1800"/>
              </a:spcBef>
              <a:buFont typeface="Wingdings" pitchFamily="2" charset="2"/>
              <a:buChar char="ü"/>
            </a:pPr>
            <a:r>
              <a:rPr lang="pt-PT" sz="2200" b="1" dirty="0">
                <a:latin typeface="Calibri" pitchFamily="34" charset="0"/>
              </a:rPr>
              <a:t>Criação / transformação das organizações </a:t>
            </a:r>
            <a:r>
              <a:rPr lang="pt-PT" sz="2200" dirty="0">
                <a:latin typeface="Calibri" pitchFamily="34" charset="0"/>
              </a:rPr>
              <a:t>necessárias para fomentar padrões de aprendizagem e sistemas de inovação: empreendedorismo  (criação de novas empresas e diversificação das existentes), organizações de I&amp;D, agências governamentais, …;</a:t>
            </a:r>
          </a:p>
          <a:p>
            <a:pPr marL="533400" lvl="2" indent="-342900">
              <a:spcBef>
                <a:spcPts val="600"/>
              </a:spcBef>
            </a:pPr>
            <a:r>
              <a:rPr lang="pt-PT" sz="2200" i="1" dirty="0">
                <a:solidFill>
                  <a:srgbClr val="C00000"/>
                </a:solidFill>
                <a:latin typeface="Calibri" pitchFamily="34" charset="0"/>
              </a:rPr>
              <a:t>A mudança organizacional  parece ser particularmente importante em situações de rápida mudança estrutural que por sua vez está ligada à capacidade de lidar com a mudança (dentro das organizações)</a:t>
            </a:r>
            <a:r>
              <a:rPr lang="en-US" sz="2200" dirty="0">
                <a:solidFill>
                  <a:srgbClr val="C00000"/>
                </a:solidFill>
                <a:latin typeface="Calibri" pitchFamily="34" charset="0"/>
              </a:rPr>
              <a:t>.</a:t>
            </a:r>
            <a:endParaRPr lang="pt-PT" sz="2200" dirty="0">
              <a:solidFill>
                <a:srgbClr val="C00000"/>
              </a:solidFill>
              <a:latin typeface="Calibri" pitchFamily="34" charset="0"/>
            </a:endParaRPr>
          </a:p>
          <a:p>
            <a:pPr marL="533400" lvl="1" indent="-342900">
              <a:spcBef>
                <a:spcPts val="1800"/>
              </a:spcBef>
              <a:buFont typeface="Wingdings" pitchFamily="2" charset="2"/>
              <a:buChar char="ü"/>
            </a:pPr>
            <a:r>
              <a:rPr lang="pt-PT" sz="2200" b="1" i="1" dirty="0">
                <a:latin typeface="Calibri" pitchFamily="34" charset="0"/>
              </a:rPr>
              <a:t>Networking</a:t>
            </a:r>
            <a:r>
              <a:rPr lang="pt-PT" sz="2200" i="1" dirty="0">
                <a:latin typeface="Calibri" pitchFamily="34" charset="0"/>
              </a:rPr>
              <a:t>,</a:t>
            </a:r>
            <a:r>
              <a:rPr lang="pt-PT" sz="2200" dirty="0">
                <a:latin typeface="Calibri" pitchFamily="34" charset="0"/>
              </a:rPr>
              <a:t> fomentando a aprendizagem </a:t>
            </a:r>
            <a:r>
              <a:rPr lang="pt-PT" sz="2200" dirty="0" err="1">
                <a:latin typeface="Calibri" pitchFamily="34" charset="0"/>
              </a:rPr>
              <a:t>inter-activa</a:t>
            </a:r>
            <a:r>
              <a:rPr lang="pt-PT" sz="2200" dirty="0">
                <a:latin typeface="Calibri" pitchFamily="34" charset="0"/>
              </a:rPr>
              <a:t> entre empresas e universidades </a:t>
            </a:r>
            <a:r>
              <a:rPr lang="pt-PT" sz="2200" dirty="0">
                <a:latin typeface="Calibri" pitchFamily="34" charset="0"/>
                <a:sym typeface="Wingdings" pitchFamily="2" charset="2"/>
              </a:rPr>
              <a:t> </a:t>
            </a:r>
            <a:r>
              <a:rPr lang="pt-PT" sz="2200" dirty="0">
                <a:latin typeface="Calibri" pitchFamily="34" charset="0"/>
              </a:rPr>
              <a:t>facilitar a inovação de longo prazo </a:t>
            </a:r>
            <a:br>
              <a:rPr lang="pt-PT" sz="2200" dirty="0">
                <a:latin typeface="Calibri" pitchFamily="34" charset="0"/>
              </a:rPr>
            </a:br>
            <a:r>
              <a:rPr lang="pt-PT" sz="2200" dirty="0">
                <a:latin typeface="Calibri" pitchFamily="34" charset="0"/>
              </a:rPr>
              <a:t>(ex.: financiamento sob condição de consórcio); </a:t>
            </a:r>
          </a:p>
          <a:p>
            <a:pPr marL="533400" lvl="1" indent="-342900">
              <a:spcBef>
                <a:spcPts val="1800"/>
              </a:spcBef>
              <a:buFont typeface="Wingdings" pitchFamily="2" charset="2"/>
              <a:buChar char="ü"/>
            </a:pPr>
            <a:r>
              <a:rPr lang="pt-PT" sz="2200" b="1" dirty="0">
                <a:latin typeface="Calibri" pitchFamily="34" charset="0"/>
              </a:rPr>
              <a:t>Criação e modificação de instituições:  </a:t>
            </a:r>
            <a:r>
              <a:rPr lang="pt-PT" sz="2200" dirty="0">
                <a:latin typeface="Calibri" pitchFamily="34" charset="0"/>
              </a:rPr>
              <a:t>influenciam as organizações inovadoras e os processos de inovação fornecendo incentivos e removendo obstáculos à inovação.  </a:t>
            </a:r>
            <a:endParaRPr lang="pt-PT" dirty="0">
              <a:latin typeface="Book Antiqua" pitchFamily="18" charset="0"/>
            </a:endParaRPr>
          </a:p>
        </p:txBody>
      </p:sp>
      <p:sp>
        <p:nvSpPr>
          <p:cNvPr id="304131" name="Marcador de Posição do Rodapé 2"/>
          <p:cNvSpPr txBox="1">
            <a:spLocks noGrp="1"/>
          </p:cNvSpPr>
          <p:nvPr/>
        </p:nvSpPr>
        <p:spPr bwMode="auto">
          <a:xfrm>
            <a:off x="4648200" y="6492875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PT" sz="1200" dirty="0">
                <a:solidFill>
                  <a:srgbClr val="898989"/>
                </a:solidFill>
              </a:rPr>
              <a:t>PIC - 2020/2021</a:t>
            </a:r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0" y="0"/>
            <a:ext cx="9144000" cy="519113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pt-PT" sz="2800" b="1" dirty="0">
                <a:solidFill>
                  <a:schemeClr val="bg1"/>
                </a:solidFill>
                <a:latin typeface="Times New Roman" pitchFamily="18" charset="0"/>
              </a:rPr>
              <a:t>4.2. </a:t>
            </a:r>
            <a:r>
              <a:rPr lang="pt-BR" sz="2800" b="1" dirty="0">
                <a:solidFill>
                  <a:schemeClr val="bg1"/>
                </a:solidFill>
                <a:latin typeface="Times New Roman" pitchFamily="18" charset="0"/>
              </a:rPr>
              <a:t>As políticas públicas de base microeconómica</a:t>
            </a:r>
            <a:endParaRPr lang="pt-PT" sz="28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7" name="Marcador de Posição do Número do Diapositivo 1"/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2A9BC37C-065B-413B-B3CB-D0DC81B9342F}" type="slidenum">
              <a:rPr lang="pt-PT" sz="1200">
                <a:latin typeface="Century Gothic" pitchFamily="34" charset="0"/>
              </a:rPr>
              <a:pPr algn="r"/>
              <a:t>34</a:t>
            </a:fld>
            <a:endParaRPr lang="pt-PT" sz="1200">
              <a:latin typeface="Century Gothic" pitchFamily="34" charset="0"/>
            </a:endParaRPr>
          </a:p>
        </p:txBody>
      </p:sp>
      <p:sp>
        <p:nvSpPr>
          <p:cNvPr id="5" name="CaixaDeTexto 4"/>
          <p:cNvSpPr txBox="1">
            <a:spLocks noChangeArrowheads="1"/>
          </p:cNvSpPr>
          <p:nvPr/>
        </p:nvSpPr>
        <p:spPr bwMode="auto">
          <a:xfrm>
            <a:off x="214313" y="428625"/>
            <a:ext cx="8715375" cy="523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sz="2400" b="1">
                <a:latin typeface="Calibri" pitchFamily="34" charset="0"/>
              </a:rPr>
              <a:t>Domínios de intervenção das políticas públicas para a inovação</a:t>
            </a:r>
            <a:r>
              <a:rPr lang="pt-PT" sz="2000">
                <a:latin typeface="Calibri" pitchFamily="34" charset="0"/>
              </a:rPr>
              <a:t>:</a:t>
            </a:r>
          </a:p>
          <a:p>
            <a:endParaRPr lang="pt-PT" sz="2000">
              <a:latin typeface="Calibri" pitchFamily="34" charset="0"/>
            </a:endParaRPr>
          </a:p>
          <a:p>
            <a:pPr>
              <a:buFont typeface="Times New Roman" pitchFamily="18" charset="0"/>
              <a:buAutoNum type="arabicPeriod" startAt="4"/>
            </a:pPr>
            <a:r>
              <a:rPr lang="pt-PT" sz="2800" b="1">
                <a:latin typeface="Calibri" pitchFamily="34" charset="0"/>
              </a:rPr>
              <a:t>Serviços de apoio às empresas inovadoras</a:t>
            </a:r>
            <a:r>
              <a:rPr lang="pt-PT" sz="2800">
                <a:latin typeface="Calibri" pitchFamily="34" charset="0"/>
              </a:rPr>
              <a:t>: </a:t>
            </a:r>
          </a:p>
          <a:p>
            <a:pPr>
              <a:buFont typeface="Wingdings" pitchFamily="2" charset="2"/>
              <a:buChar char="q"/>
            </a:pPr>
            <a:endParaRPr lang="pt-PT" sz="2000">
              <a:latin typeface="Calibri" pitchFamily="34" charset="0"/>
            </a:endParaRPr>
          </a:p>
          <a:p>
            <a:pPr marL="800100" lvl="1" indent="-342900">
              <a:spcBef>
                <a:spcPts val="1200"/>
              </a:spcBef>
              <a:buFont typeface="Wingdings" pitchFamily="2" charset="2"/>
              <a:buChar char="ü"/>
            </a:pPr>
            <a:r>
              <a:rPr lang="pt-PT" sz="2400" b="1">
                <a:latin typeface="Calibri" pitchFamily="34" charset="0"/>
              </a:rPr>
              <a:t>Incubação</a:t>
            </a:r>
            <a:r>
              <a:rPr lang="pt-PT" sz="2400">
                <a:latin typeface="Calibri" pitchFamily="34" charset="0"/>
              </a:rPr>
              <a:t>: </a:t>
            </a:r>
            <a:br>
              <a:rPr lang="pt-PT" sz="2400">
                <a:latin typeface="Calibri" pitchFamily="34" charset="0"/>
              </a:rPr>
            </a:br>
            <a:r>
              <a:rPr lang="pt-PT" sz="2400">
                <a:latin typeface="Calibri" pitchFamily="34" charset="0"/>
              </a:rPr>
              <a:t>acesso a serviços públicos e apoio administrativo à inovação, facilitação da comercialização de inovação (parques de ciência e tecnologia); </a:t>
            </a:r>
          </a:p>
          <a:p>
            <a:pPr marL="800100" lvl="1" indent="-342900">
              <a:spcBef>
                <a:spcPts val="1200"/>
              </a:spcBef>
              <a:buFont typeface="Wingdings" pitchFamily="2" charset="2"/>
              <a:buChar char="ü"/>
            </a:pPr>
            <a:r>
              <a:rPr lang="pt-PT" sz="2400" b="1">
                <a:latin typeface="Calibri" pitchFamily="34" charset="0"/>
              </a:rPr>
              <a:t>Financiamento especializado da inovação</a:t>
            </a:r>
            <a:br>
              <a:rPr lang="pt-PT" sz="2400" b="1">
                <a:latin typeface="Calibri" pitchFamily="34" charset="0"/>
              </a:rPr>
            </a:br>
            <a:r>
              <a:rPr lang="pt-PT" sz="2400" b="1">
                <a:latin typeface="Calibri" pitchFamily="34" charset="0"/>
              </a:rPr>
              <a:t> </a:t>
            </a:r>
            <a:r>
              <a:rPr lang="pt-PT" sz="2400">
                <a:latin typeface="Calibri" pitchFamily="34" charset="0"/>
              </a:rPr>
              <a:t>por agências públicas – capital de semente; </a:t>
            </a:r>
          </a:p>
          <a:p>
            <a:pPr marL="800100" lvl="1" indent="-342900">
              <a:spcBef>
                <a:spcPts val="1200"/>
              </a:spcBef>
              <a:buFont typeface="Wingdings" pitchFamily="2" charset="2"/>
              <a:buChar char="ü"/>
            </a:pPr>
            <a:r>
              <a:rPr lang="pt-PT" sz="2400" b="1">
                <a:latin typeface="Calibri" pitchFamily="34" charset="0"/>
              </a:rPr>
              <a:t>Serviços de consultoria adequados à inovação: </a:t>
            </a:r>
            <a:br>
              <a:rPr lang="pt-PT" sz="2400" b="1">
                <a:latin typeface="Calibri" pitchFamily="34" charset="0"/>
              </a:rPr>
            </a:br>
            <a:r>
              <a:rPr lang="pt-PT" sz="2400">
                <a:latin typeface="Calibri" pitchFamily="34" charset="0"/>
              </a:rPr>
              <a:t>transferências de tecnologia, informação comercial, consultoria jurídica, </a:t>
            </a:r>
            <a:r>
              <a:rPr lang="pt-PT" sz="2000">
                <a:latin typeface="Calibri" pitchFamily="34" charset="0"/>
              </a:rPr>
              <a:t>...</a:t>
            </a:r>
          </a:p>
        </p:txBody>
      </p:sp>
      <p:sp>
        <p:nvSpPr>
          <p:cNvPr id="306179" name="Marcador de Posição do Rodapé 2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PT" sz="1200" dirty="0">
                <a:solidFill>
                  <a:srgbClr val="898989"/>
                </a:solidFill>
              </a:rPr>
              <a:t>PIC - 2020/2021</a:t>
            </a:r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0" y="0"/>
            <a:ext cx="9144000" cy="519113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pt-PT" sz="2800" b="1" dirty="0">
                <a:solidFill>
                  <a:schemeClr val="bg1"/>
                </a:solidFill>
                <a:latin typeface="Times New Roman" pitchFamily="18" charset="0"/>
              </a:rPr>
              <a:t>4.2. </a:t>
            </a:r>
            <a:r>
              <a:rPr lang="pt-BR" sz="2800" b="1" dirty="0">
                <a:solidFill>
                  <a:schemeClr val="bg1"/>
                </a:solidFill>
                <a:latin typeface="Times New Roman" pitchFamily="18" charset="0"/>
              </a:rPr>
              <a:t>As políticas públicas de base microeconómica</a:t>
            </a:r>
            <a:endParaRPr lang="pt-PT" sz="28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57188" y="714375"/>
            <a:ext cx="7772400" cy="1214438"/>
          </a:xfrm>
        </p:spPr>
        <p:txBody>
          <a:bodyPr/>
          <a:lstStyle/>
          <a:p>
            <a:pPr algn="ctr">
              <a:buFontTx/>
              <a:buNone/>
            </a:pPr>
            <a:r>
              <a:rPr lang="pt-PT" sz="3600" b="1"/>
              <a:t>	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571500" y="714375"/>
            <a:ext cx="7572375" cy="3970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PT" sz="2400" b="1" dirty="0">
                <a:latin typeface="Book Antiqua" pitchFamily="18" charset="0"/>
              </a:rPr>
              <a:t>Políticas de concorrência</a:t>
            </a:r>
            <a:r>
              <a:rPr lang="pt-PT" sz="2000" dirty="0">
                <a:latin typeface="Book Antiqua" pitchFamily="18" charset="0"/>
              </a:rPr>
              <a:t>: </a:t>
            </a:r>
          </a:p>
          <a:p>
            <a:pPr>
              <a:defRPr/>
            </a:pPr>
            <a:endParaRPr lang="pt-PT" sz="2000" dirty="0">
              <a:latin typeface="Book Antiqua" pitchFamily="18" charset="0"/>
            </a:endParaRPr>
          </a:p>
          <a:p>
            <a:pPr>
              <a:defRPr/>
            </a:pPr>
            <a:r>
              <a:rPr lang="pt-PT" sz="2000" dirty="0">
                <a:latin typeface="Book Antiqua" pitchFamily="18" charset="0"/>
              </a:rPr>
              <a:t>actuam através da </a:t>
            </a:r>
            <a:r>
              <a:rPr lang="pt-PT" sz="2000" b="1" dirty="0">
                <a:solidFill>
                  <a:schemeClr val="tx2"/>
                </a:solidFill>
                <a:latin typeface="Book Antiqua" pitchFamily="18" charset="0"/>
              </a:rPr>
              <a:t>liberalização de mercados  </a:t>
            </a:r>
            <a:br>
              <a:rPr lang="pt-PT" sz="2000" b="1" dirty="0">
                <a:solidFill>
                  <a:schemeClr val="tx2"/>
                </a:solidFill>
                <a:latin typeface="Book Antiqua" pitchFamily="18" charset="0"/>
              </a:rPr>
            </a:br>
            <a:r>
              <a:rPr lang="pt-PT" sz="2000" dirty="0">
                <a:latin typeface="Book Antiqua" pitchFamily="18" charset="0"/>
              </a:rPr>
              <a:t>(remover barreiras às entradas e saídas) </a:t>
            </a:r>
          </a:p>
          <a:p>
            <a:pPr>
              <a:defRPr/>
            </a:pPr>
            <a:r>
              <a:rPr lang="pt-PT" sz="2000" dirty="0">
                <a:latin typeface="Book Antiqua" pitchFamily="18" charset="0"/>
              </a:rPr>
              <a:t>e da </a:t>
            </a:r>
            <a:r>
              <a:rPr lang="pt-PT" sz="2000" b="1" dirty="0">
                <a:solidFill>
                  <a:schemeClr val="tx2"/>
                </a:solidFill>
                <a:latin typeface="Book Antiqua" pitchFamily="18" charset="0"/>
              </a:rPr>
              <a:t>abertura internacional </a:t>
            </a:r>
            <a:br>
              <a:rPr lang="pt-PT" sz="2000" b="1" dirty="0">
                <a:solidFill>
                  <a:schemeClr val="tx2"/>
                </a:solidFill>
                <a:latin typeface="Book Antiqua" pitchFamily="18" charset="0"/>
              </a:rPr>
            </a:br>
            <a:r>
              <a:rPr lang="pt-PT" sz="2000" dirty="0">
                <a:latin typeface="Book Antiqua" pitchFamily="18" charset="0"/>
              </a:rPr>
              <a:t>(espaços de integração económica e globalização) </a:t>
            </a:r>
          </a:p>
          <a:p>
            <a:pPr>
              <a:defRPr/>
            </a:pPr>
            <a:r>
              <a:rPr lang="pt-PT" sz="2000" dirty="0">
                <a:latin typeface="Book Antiqua" pitchFamily="18" charset="0"/>
              </a:rPr>
              <a:t>....</a:t>
            </a:r>
          </a:p>
          <a:p>
            <a:pPr>
              <a:defRPr/>
            </a:pPr>
            <a:r>
              <a:rPr lang="pt-PT" sz="2000" dirty="0">
                <a:latin typeface="Book Antiqua" pitchFamily="18" charset="0"/>
              </a:rPr>
              <a:t>através da </a:t>
            </a:r>
            <a:r>
              <a:rPr lang="pt-PT" sz="2400" b="1" dirty="0">
                <a:latin typeface="Book Antiqua" pitchFamily="18" charset="0"/>
              </a:rPr>
              <a:t>regulação  </a:t>
            </a:r>
            <a:r>
              <a:rPr lang="pt-PT" sz="2000" dirty="0">
                <a:latin typeface="Book Antiqua" pitchFamily="18" charset="0"/>
              </a:rPr>
              <a:t>e/ou das</a:t>
            </a:r>
            <a:r>
              <a:rPr lang="pt-PT" sz="2000" b="1" dirty="0">
                <a:latin typeface="Book Antiqua" pitchFamily="18" charset="0"/>
              </a:rPr>
              <a:t> </a:t>
            </a:r>
            <a:r>
              <a:rPr lang="pt-PT" sz="2400" b="1" dirty="0">
                <a:latin typeface="Book Antiqua" pitchFamily="18" charset="0"/>
              </a:rPr>
              <a:t>empresas públicas</a:t>
            </a:r>
            <a:endParaRPr lang="pt-PT" sz="2000" b="1" dirty="0">
              <a:latin typeface="Book Antiqua" pitchFamily="18" charset="0"/>
            </a:endParaRPr>
          </a:p>
          <a:p>
            <a:pPr lvl="1">
              <a:defRPr/>
            </a:pPr>
            <a:endParaRPr lang="pt-PT" sz="2000" b="1" dirty="0">
              <a:latin typeface="Book Antiqua" pitchFamily="18" charset="0"/>
            </a:endParaRPr>
          </a:p>
          <a:p>
            <a:pPr marL="0" lvl="1">
              <a:defRPr/>
            </a:pPr>
            <a:r>
              <a:rPr lang="pt-PT" sz="2400" b="1" dirty="0">
                <a:latin typeface="Book Antiqua" pitchFamily="18" charset="0"/>
              </a:rPr>
              <a:t>Objectivo: </a:t>
            </a:r>
          </a:p>
          <a:p>
            <a:pPr marL="0" lvl="1">
              <a:defRPr/>
            </a:pPr>
            <a:r>
              <a:rPr lang="pt-PT" sz="2000" dirty="0">
                <a:latin typeface="Book Antiqua" pitchFamily="18" charset="0"/>
              </a:rPr>
              <a:t>prosseguir  a afectação óptima de recursos -  (óptimo de Pareto)</a:t>
            </a:r>
          </a:p>
          <a:p>
            <a:pPr>
              <a:defRPr/>
            </a:pPr>
            <a:endParaRPr lang="pt-PT" sz="2000" dirty="0">
              <a:latin typeface="Book Antiqua" pitchFamily="18" charset="0"/>
            </a:endParaRPr>
          </a:p>
        </p:txBody>
      </p:sp>
      <p:sp>
        <p:nvSpPr>
          <p:cNvPr id="308227" name="Marcador de Posição do Rodapé 2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PT" sz="1200" dirty="0">
                <a:solidFill>
                  <a:srgbClr val="898989"/>
                </a:solidFill>
              </a:rPr>
              <a:t>PIC - 2020/2021</a:t>
            </a:r>
          </a:p>
        </p:txBody>
      </p:sp>
      <p:sp>
        <p:nvSpPr>
          <p:cNvPr id="308228" name="Slide Number Placeholder 2"/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4305BC03-CB77-4788-BB70-A45E70D242AF}" type="slidenum">
              <a:rPr lang="pt-PT" sz="1200">
                <a:latin typeface="Century Gothic" pitchFamily="34" charset="0"/>
              </a:rPr>
              <a:pPr algn="r"/>
              <a:t>35</a:t>
            </a:fld>
            <a:endParaRPr lang="pt-PT" sz="1200">
              <a:latin typeface="Century Gothic" pitchFamily="34" charset="0"/>
            </a:endParaRPr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0" y="0"/>
            <a:ext cx="9144000" cy="519113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pt-PT" sz="2800" b="1" dirty="0">
                <a:solidFill>
                  <a:schemeClr val="bg1"/>
                </a:solidFill>
                <a:latin typeface="Times New Roman" pitchFamily="18" charset="0"/>
              </a:rPr>
              <a:t>4.2. </a:t>
            </a:r>
            <a:r>
              <a:rPr lang="pt-BR" sz="2800" b="1" dirty="0">
                <a:solidFill>
                  <a:schemeClr val="bg1"/>
                </a:solidFill>
                <a:latin typeface="Times New Roman" pitchFamily="18" charset="0"/>
              </a:rPr>
              <a:t>As políticas públicas de base microeconómica</a:t>
            </a:r>
            <a:endParaRPr lang="pt-PT" sz="28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57188" y="714375"/>
            <a:ext cx="7772400" cy="1214438"/>
          </a:xfrm>
        </p:spPr>
        <p:txBody>
          <a:bodyPr/>
          <a:lstStyle/>
          <a:p>
            <a:pPr algn="ctr">
              <a:buFontTx/>
              <a:buNone/>
            </a:pPr>
            <a:r>
              <a:rPr lang="pt-PT" sz="3600" b="1"/>
              <a:t>	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357188" y="714375"/>
            <a:ext cx="7572375" cy="52324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PT" sz="2800" b="1" dirty="0">
                <a:latin typeface="Book Antiqua" pitchFamily="18" charset="0"/>
              </a:rPr>
              <a:t>Regulação</a:t>
            </a:r>
            <a:endParaRPr lang="pt-PT" sz="2000" dirty="0">
              <a:latin typeface="Book Antiqua" pitchFamily="18" charset="0"/>
            </a:endParaRPr>
          </a:p>
          <a:p>
            <a:pPr>
              <a:defRPr/>
            </a:pPr>
            <a:endParaRPr lang="pt-PT" sz="2000" dirty="0">
              <a:latin typeface="Book Antiqua" pitchFamily="18" charset="0"/>
            </a:endParaRPr>
          </a:p>
          <a:p>
            <a:pPr>
              <a:defRPr/>
            </a:pPr>
            <a:r>
              <a:rPr lang="pt-PT" sz="2000" dirty="0">
                <a:latin typeface="Book Antiqua" pitchFamily="18" charset="0"/>
              </a:rPr>
              <a:t>No sentido estrito, são as </a:t>
            </a:r>
          </a:p>
          <a:p>
            <a:pPr>
              <a:defRPr/>
            </a:pPr>
            <a:r>
              <a:rPr lang="pt-PT" sz="2000" dirty="0">
                <a:latin typeface="Book Antiqua" pitchFamily="18" charset="0"/>
              </a:rPr>
              <a:t>medidas de controlo directa, com as quais o Estado, ou outros organismos públicos, </a:t>
            </a:r>
          </a:p>
          <a:p>
            <a:pPr>
              <a:defRPr/>
            </a:pPr>
            <a:r>
              <a:rPr lang="pt-PT" sz="2000" dirty="0">
                <a:latin typeface="Book Antiqua" pitchFamily="18" charset="0"/>
              </a:rPr>
              <a:t>de forma abstracta (legislação) </a:t>
            </a:r>
          </a:p>
          <a:p>
            <a:pPr>
              <a:defRPr/>
            </a:pPr>
            <a:r>
              <a:rPr lang="pt-PT" sz="2000" dirty="0">
                <a:latin typeface="Book Antiqua" pitchFamily="18" charset="0"/>
              </a:rPr>
              <a:t>ou substancial (acção executiva) </a:t>
            </a:r>
          </a:p>
          <a:p>
            <a:pPr>
              <a:defRPr/>
            </a:pPr>
            <a:r>
              <a:rPr lang="pt-PT" sz="2000" dirty="0">
                <a:latin typeface="Book Antiqua" pitchFamily="18" charset="0"/>
              </a:rPr>
              <a:t>influi na conduta dos agentes privados </a:t>
            </a:r>
          </a:p>
          <a:p>
            <a:pPr>
              <a:defRPr/>
            </a:pPr>
            <a:r>
              <a:rPr lang="pt-PT" sz="2000" dirty="0">
                <a:latin typeface="Book Antiqua" pitchFamily="18" charset="0"/>
              </a:rPr>
              <a:t>num dado sector económico ou em certas circunstâncias.</a:t>
            </a:r>
          </a:p>
          <a:p>
            <a:pPr>
              <a:defRPr/>
            </a:pPr>
            <a:endParaRPr lang="pt-PT" sz="2000" dirty="0">
              <a:latin typeface="Book Antiqua" pitchFamily="18" charset="0"/>
            </a:endParaRPr>
          </a:p>
          <a:p>
            <a:pPr>
              <a:spcAft>
                <a:spcPts val="600"/>
              </a:spcAft>
              <a:defRPr/>
            </a:pPr>
            <a:r>
              <a:rPr lang="pt-PT" sz="2000" b="1" dirty="0">
                <a:latin typeface="Book Antiqua" pitchFamily="18" charset="0"/>
              </a:rPr>
              <a:t>Objectivos</a:t>
            </a:r>
            <a:r>
              <a:rPr lang="pt-PT" sz="2000" dirty="0">
                <a:latin typeface="Book Antiqua" pitchFamily="18" charset="0"/>
              </a:rPr>
              <a:t> </a:t>
            </a:r>
            <a:r>
              <a:rPr lang="pt-PT" sz="2000" b="1" dirty="0">
                <a:latin typeface="Book Antiqua" pitchFamily="18" charset="0"/>
              </a:rPr>
              <a:t>da regulação</a:t>
            </a:r>
          </a:p>
          <a:p>
            <a:pPr marL="365125">
              <a:defRPr/>
            </a:pPr>
            <a:r>
              <a:rPr lang="pt-PT" sz="2000" dirty="0">
                <a:latin typeface="Book Antiqua" pitchFamily="18" charset="0"/>
              </a:rPr>
              <a:t>podem ser variados e estar relacionados com obtenção da </a:t>
            </a:r>
            <a:r>
              <a:rPr lang="pt-PT" sz="2000" b="1" dirty="0">
                <a:solidFill>
                  <a:schemeClr val="tx2"/>
                </a:solidFill>
                <a:latin typeface="Book Antiqua" pitchFamily="18" charset="0"/>
              </a:rPr>
              <a:t>eficiência</a:t>
            </a:r>
            <a:r>
              <a:rPr lang="pt-PT" sz="2000" dirty="0">
                <a:latin typeface="Book Antiqua" pitchFamily="18" charset="0"/>
              </a:rPr>
              <a:t> (estática ou dinâmica) :</a:t>
            </a:r>
          </a:p>
          <a:p>
            <a:pPr lvl="1">
              <a:defRPr/>
            </a:pPr>
            <a:r>
              <a:rPr lang="pt-PT" dirty="0">
                <a:latin typeface="Book Antiqua" pitchFamily="18" charset="0"/>
              </a:rPr>
              <a:t>promover a inovação, salvaguardar e gerir a concorrência, limitar as externalidades negativas e estimular as positivas</a:t>
            </a:r>
          </a:p>
          <a:p>
            <a:pPr marL="365125">
              <a:defRPr/>
            </a:pPr>
            <a:r>
              <a:rPr lang="pt-PT" sz="2000" dirty="0">
                <a:latin typeface="Book Antiqua" pitchFamily="18" charset="0"/>
              </a:rPr>
              <a:t>ou com a </a:t>
            </a:r>
            <a:r>
              <a:rPr lang="pt-PT" sz="2000" b="1" dirty="0">
                <a:solidFill>
                  <a:schemeClr val="tx2"/>
                </a:solidFill>
                <a:latin typeface="Book Antiqua" pitchFamily="18" charset="0"/>
              </a:rPr>
              <a:t>equidade  </a:t>
            </a:r>
            <a:r>
              <a:rPr lang="pt-PT" sz="2000" dirty="0">
                <a:latin typeface="Book Antiqua" pitchFamily="18" charset="0"/>
              </a:rPr>
              <a:t>(redistribuição)</a:t>
            </a:r>
          </a:p>
        </p:txBody>
      </p:sp>
      <p:sp>
        <p:nvSpPr>
          <p:cNvPr id="310275" name="Marcador de Posição do Rodapé 2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PT" sz="1200" dirty="0">
                <a:solidFill>
                  <a:srgbClr val="898989"/>
                </a:solidFill>
              </a:rPr>
              <a:t>PIC - 2020/2021</a:t>
            </a:r>
          </a:p>
        </p:txBody>
      </p:sp>
      <p:sp>
        <p:nvSpPr>
          <p:cNvPr id="310276" name="Slide Number Placeholder 2"/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58D9BB4B-8934-43F2-9E6B-3CCC6D4BEB48}" type="slidenum">
              <a:rPr lang="pt-PT" sz="1200">
                <a:latin typeface="Century Gothic" pitchFamily="34" charset="0"/>
              </a:rPr>
              <a:pPr algn="r"/>
              <a:t>36</a:t>
            </a:fld>
            <a:endParaRPr lang="pt-PT" sz="1200">
              <a:latin typeface="Century Gothic" pitchFamily="34" charset="0"/>
            </a:endParaRPr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0" y="0"/>
            <a:ext cx="9144000" cy="519113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pt-PT" sz="2800" b="1" dirty="0">
                <a:solidFill>
                  <a:schemeClr val="bg1"/>
                </a:solidFill>
                <a:latin typeface="Times New Roman" pitchFamily="18" charset="0"/>
              </a:rPr>
              <a:t>4.2. </a:t>
            </a:r>
            <a:r>
              <a:rPr lang="pt-BR" sz="2800" b="1" dirty="0">
                <a:solidFill>
                  <a:schemeClr val="bg1"/>
                </a:solidFill>
                <a:latin typeface="Times New Roman" pitchFamily="18" charset="0"/>
              </a:rPr>
              <a:t>As políticas públicas de base microeconómica</a:t>
            </a:r>
            <a:endParaRPr lang="pt-PT" sz="28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57188" y="500063"/>
            <a:ext cx="7772400" cy="1214437"/>
          </a:xfrm>
        </p:spPr>
        <p:txBody>
          <a:bodyPr/>
          <a:lstStyle/>
          <a:p>
            <a:pPr>
              <a:buFontTx/>
              <a:buNone/>
            </a:pPr>
            <a:r>
              <a:rPr lang="pt-PT" sz="2400" b="1"/>
              <a:t>Formas de regulação</a:t>
            </a:r>
            <a:r>
              <a:rPr lang="pt-PT" sz="2400"/>
              <a:t>:</a:t>
            </a:r>
          </a:p>
        </p:txBody>
      </p:sp>
      <p:sp>
        <p:nvSpPr>
          <p:cNvPr id="312322" name="CaixaDeTexto 2"/>
          <p:cNvSpPr txBox="1">
            <a:spLocks noChangeArrowheads="1"/>
          </p:cNvSpPr>
          <p:nvPr/>
        </p:nvSpPr>
        <p:spPr bwMode="auto">
          <a:xfrm>
            <a:off x="500063" y="1143000"/>
            <a:ext cx="8072437" cy="554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ts val="1200"/>
              </a:spcBef>
              <a:buFontTx/>
              <a:buAutoNum type="arabicPeriod"/>
            </a:pPr>
            <a:r>
              <a:rPr lang="pt-PT" sz="2000" b="1">
                <a:latin typeface="Book Antiqua" pitchFamily="18" charset="0"/>
              </a:rPr>
              <a:t>Regulação da entrada </a:t>
            </a:r>
            <a:r>
              <a:rPr lang="pt-PT" sz="2000">
                <a:latin typeface="Book Antiqua" pitchFamily="18" charset="0"/>
              </a:rPr>
              <a:t>no mercado e </a:t>
            </a:r>
            <a:r>
              <a:rPr lang="pt-PT" sz="2000" b="1">
                <a:latin typeface="Book Antiqua" pitchFamily="18" charset="0"/>
              </a:rPr>
              <a:t>concorrência efectiva </a:t>
            </a:r>
            <a:r>
              <a:rPr lang="pt-PT" sz="2000">
                <a:latin typeface="Book Antiqua" pitchFamily="18" charset="0"/>
              </a:rPr>
              <a:t>– </a:t>
            </a:r>
            <a:r>
              <a:rPr lang="pt-PT">
                <a:latin typeface="Book Antiqua" pitchFamily="18" charset="0"/>
              </a:rPr>
              <a:t>exs.: regras sanitárias, qualificações exigidas para o exercício de certas actividades, captura de rendas monopolísticas (licenças), números mínimos de produtores (quebrar situações de monopólio), …</a:t>
            </a:r>
            <a:endParaRPr lang="pt-PT" sz="2000">
              <a:latin typeface="Book Antiqua" pitchFamily="18" charset="0"/>
            </a:endParaRPr>
          </a:p>
          <a:p>
            <a:pPr marL="457200" indent="-457200">
              <a:spcBef>
                <a:spcPts val="1200"/>
              </a:spcBef>
              <a:buFontTx/>
              <a:buAutoNum type="arabicPeriod"/>
            </a:pPr>
            <a:r>
              <a:rPr lang="pt-PT" sz="2000" b="1">
                <a:latin typeface="Book Antiqua" pitchFamily="18" charset="0"/>
              </a:rPr>
              <a:t>Estrutura de mercado</a:t>
            </a:r>
            <a:r>
              <a:rPr lang="pt-PT" sz="2000">
                <a:latin typeface="Book Antiqua" pitchFamily="18" charset="0"/>
              </a:rPr>
              <a:t> – </a:t>
            </a:r>
            <a:r>
              <a:rPr lang="pt-PT">
                <a:latin typeface="Book Antiqua" pitchFamily="18" charset="0"/>
              </a:rPr>
              <a:t>regulação dos elementos estruturais do mercado ou da conduta das empresas (legislação da concorrência, leis anti-</a:t>
            </a:r>
            <a:r>
              <a:rPr lang="pt-PT" i="1">
                <a:latin typeface="Book Antiqua" pitchFamily="18" charset="0"/>
              </a:rPr>
              <a:t>trust</a:t>
            </a:r>
            <a:r>
              <a:rPr lang="pt-PT">
                <a:latin typeface="Book Antiqua" pitchFamily="18" charset="0"/>
              </a:rPr>
              <a:t>)</a:t>
            </a:r>
            <a:endParaRPr lang="pt-PT" sz="2000">
              <a:latin typeface="Book Antiqua" pitchFamily="18" charset="0"/>
            </a:endParaRPr>
          </a:p>
          <a:p>
            <a:pPr marL="457200" indent="-457200">
              <a:spcBef>
                <a:spcPts val="1200"/>
              </a:spcBef>
              <a:buFontTx/>
              <a:buAutoNum type="arabicPeriod"/>
            </a:pPr>
            <a:r>
              <a:rPr lang="pt-PT" sz="2000" b="1">
                <a:latin typeface="Book Antiqua" pitchFamily="18" charset="0"/>
              </a:rPr>
              <a:t>Impostos e controlo de preços</a:t>
            </a:r>
            <a:r>
              <a:rPr lang="pt-PT" sz="2000">
                <a:latin typeface="Book Antiqua" pitchFamily="18" charset="0"/>
              </a:rPr>
              <a:t>: </a:t>
            </a:r>
            <a:br>
              <a:rPr lang="pt-PT" sz="2000">
                <a:latin typeface="Book Antiqua" pitchFamily="18" charset="0"/>
              </a:rPr>
            </a:br>
            <a:r>
              <a:rPr lang="pt-PT" sz="2000">
                <a:latin typeface="Book Antiqua" pitchFamily="18" charset="0"/>
              </a:rPr>
              <a:t>garantir eficiência estática ou dinâmica e redistribuição</a:t>
            </a:r>
          </a:p>
          <a:p>
            <a:pPr marL="457200" indent="-457200">
              <a:spcBef>
                <a:spcPts val="1200"/>
              </a:spcBef>
              <a:buFontTx/>
              <a:buAutoNum type="arabicPeriod"/>
            </a:pPr>
            <a:r>
              <a:rPr lang="pt-PT" sz="2000" b="1">
                <a:latin typeface="Book Antiqua" pitchFamily="18" charset="0"/>
              </a:rPr>
              <a:t>Regulamentação ambiental</a:t>
            </a:r>
            <a:r>
              <a:rPr lang="pt-PT" sz="2000">
                <a:latin typeface="Book Antiqua" pitchFamily="18" charset="0"/>
              </a:rPr>
              <a:t>: controlo de deseconomias externas</a:t>
            </a:r>
          </a:p>
          <a:p>
            <a:pPr marL="457200" indent="-457200">
              <a:spcBef>
                <a:spcPts val="1200"/>
              </a:spcBef>
              <a:buFontTx/>
              <a:buAutoNum type="arabicPeriod"/>
            </a:pPr>
            <a:r>
              <a:rPr lang="pt-PT" sz="2000" b="1">
                <a:latin typeface="Book Antiqua" pitchFamily="18" charset="0"/>
              </a:rPr>
              <a:t>Regulamentação da propriedade intelectual</a:t>
            </a:r>
          </a:p>
          <a:p>
            <a:pPr marL="457200" indent="-457200">
              <a:spcBef>
                <a:spcPts val="1200"/>
              </a:spcBef>
              <a:buFontTx/>
              <a:buAutoNum type="arabicPeriod"/>
            </a:pPr>
            <a:r>
              <a:rPr lang="pt-PT" sz="2000" b="1">
                <a:latin typeface="Book Antiqua" pitchFamily="18" charset="0"/>
              </a:rPr>
              <a:t>Regulação financeira</a:t>
            </a:r>
            <a:r>
              <a:rPr lang="pt-PT" sz="2000">
                <a:latin typeface="Book Antiqua" pitchFamily="18" charset="0"/>
              </a:rPr>
              <a:t> – </a:t>
            </a:r>
            <a:br>
              <a:rPr lang="pt-PT" sz="2000">
                <a:latin typeface="Book Antiqua" pitchFamily="18" charset="0"/>
              </a:rPr>
            </a:br>
            <a:r>
              <a:rPr lang="pt-PT">
                <a:latin typeface="Book Antiqua" pitchFamily="18" charset="0"/>
              </a:rPr>
              <a:t>regras de transparência nos mercados financeiros</a:t>
            </a:r>
            <a:endParaRPr lang="pt-PT" sz="2000">
              <a:latin typeface="Book Antiqua" pitchFamily="18" charset="0"/>
            </a:endParaRPr>
          </a:p>
          <a:p>
            <a:pPr marL="457200" indent="-457200">
              <a:spcBef>
                <a:spcPts val="1200"/>
              </a:spcBef>
              <a:buFontTx/>
              <a:buAutoNum type="arabicPeriod"/>
            </a:pPr>
            <a:r>
              <a:rPr lang="pt-PT" sz="2000" b="1">
                <a:latin typeface="Book Antiqua" pitchFamily="18" charset="0"/>
              </a:rPr>
              <a:t>Regras de qualidade e de informação </a:t>
            </a:r>
            <a:r>
              <a:rPr lang="pt-PT" sz="2000">
                <a:latin typeface="Book Antiqua" pitchFamily="18" charset="0"/>
              </a:rPr>
              <a:t>– </a:t>
            </a:r>
            <a:br>
              <a:rPr lang="pt-PT" sz="2000">
                <a:latin typeface="Book Antiqua" pitchFamily="18" charset="0"/>
              </a:rPr>
            </a:br>
            <a:r>
              <a:rPr lang="pt-PT">
                <a:latin typeface="Book Antiqua" pitchFamily="18" charset="0"/>
              </a:rPr>
              <a:t>protecção dos consumidores dado informação assimétrica </a:t>
            </a:r>
            <a:endParaRPr lang="pt-PT" sz="2000">
              <a:latin typeface="Book Antiqua" pitchFamily="18" charset="0"/>
            </a:endParaRPr>
          </a:p>
        </p:txBody>
      </p:sp>
      <p:sp>
        <p:nvSpPr>
          <p:cNvPr id="312323" name="Marcador de Posição do Rodapé 2"/>
          <p:cNvSpPr txBox="1">
            <a:spLocks noGrp="1"/>
          </p:cNvSpPr>
          <p:nvPr/>
        </p:nvSpPr>
        <p:spPr bwMode="auto">
          <a:xfrm>
            <a:off x="3124200" y="6416675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PT" sz="1200" dirty="0">
                <a:solidFill>
                  <a:srgbClr val="898989"/>
                </a:solidFill>
              </a:rPr>
              <a:t>PIC - 2020/2021</a:t>
            </a:r>
          </a:p>
        </p:txBody>
      </p:sp>
      <p:sp>
        <p:nvSpPr>
          <p:cNvPr id="312324" name="Slide Number Placeholder 2"/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C5B60EFA-93FF-4B2C-9A9C-B021A79E5980}" type="slidenum">
              <a:rPr lang="pt-PT" sz="1200">
                <a:latin typeface="Century Gothic" pitchFamily="34" charset="0"/>
              </a:rPr>
              <a:pPr algn="r"/>
              <a:t>37</a:t>
            </a:fld>
            <a:endParaRPr lang="pt-PT" sz="1200">
              <a:latin typeface="Century Gothic" pitchFamily="34" charset="0"/>
            </a:endParaRPr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0" y="0"/>
            <a:ext cx="9144000" cy="519113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pt-PT" sz="2800" b="1" dirty="0">
                <a:solidFill>
                  <a:schemeClr val="bg1"/>
                </a:solidFill>
                <a:latin typeface="Times New Roman" pitchFamily="18" charset="0"/>
              </a:rPr>
              <a:t>4.2. </a:t>
            </a:r>
            <a:r>
              <a:rPr lang="pt-BR" sz="2800" b="1" dirty="0">
                <a:solidFill>
                  <a:schemeClr val="bg1"/>
                </a:solidFill>
                <a:latin typeface="Times New Roman" pitchFamily="18" charset="0"/>
              </a:rPr>
              <a:t>As políticas públicas de base microeconómica</a:t>
            </a:r>
            <a:endParaRPr lang="pt-PT" sz="28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6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57188" y="714375"/>
            <a:ext cx="7772400" cy="1214438"/>
          </a:xfrm>
        </p:spPr>
        <p:txBody>
          <a:bodyPr/>
          <a:lstStyle/>
          <a:p>
            <a:pPr algn="ctr">
              <a:buFontTx/>
              <a:buNone/>
            </a:pPr>
            <a:r>
              <a:rPr lang="pt-PT" sz="3600" b="1"/>
              <a:t>	</a:t>
            </a:r>
          </a:p>
        </p:txBody>
      </p:sp>
      <p:sp>
        <p:nvSpPr>
          <p:cNvPr id="314370" name="CaixaDeTexto 2"/>
          <p:cNvSpPr txBox="1">
            <a:spLocks noChangeArrowheads="1"/>
          </p:cNvSpPr>
          <p:nvPr/>
        </p:nvSpPr>
        <p:spPr bwMode="auto">
          <a:xfrm>
            <a:off x="571500" y="1285875"/>
            <a:ext cx="7572375" cy="409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sz="2000">
                <a:latin typeface="Book Antiqua" pitchFamily="18" charset="0"/>
              </a:rPr>
              <a:t>Impedir a formação de monopólios visa evitar as consequências do </a:t>
            </a:r>
            <a:r>
              <a:rPr lang="pt-PT" sz="2000" b="1">
                <a:latin typeface="Book Antiqua" pitchFamily="18" charset="0"/>
              </a:rPr>
              <a:t>poder de mercado </a:t>
            </a:r>
            <a:r>
              <a:rPr lang="pt-PT" sz="2000">
                <a:latin typeface="Book Antiqua" pitchFamily="18" charset="0"/>
              </a:rPr>
              <a:t>associado,</a:t>
            </a:r>
            <a:r>
              <a:rPr lang="pt-PT" sz="2000" b="1">
                <a:latin typeface="Book Antiqua" pitchFamily="18" charset="0"/>
              </a:rPr>
              <a:t> </a:t>
            </a:r>
            <a:r>
              <a:rPr lang="pt-PT" sz="2000">
                <a:latin typeface="Book Antiqua" pitchFamily="18" charset="0"/>
              </a:rPr>
              <a:t>na afectação de recursos (no óptimo de Pareto), nas barreiras à entrada de novos competidores e nos abusos de posição dominante nas compras e vendas</a:t>
            </a:r>
          </a:p>
          <a:p>
            <a:endParaRPr lang="pt-PT" sz="2000">
              <a:latin typeface="Book Antiqua" pitchFamily="18" charset="0"/>
            </a:endParaRPr>
          </a:p>
          <a:p>
            <a:r>
              <a:rPr lang="pt-PT" sz="2000">
                <a:latin typeface="Book Antiqua" pitchFamily="18" charset="0"/>
              </a:rPr>
              <a:t>Aumento da </a:t>
            </a:r>
            <a:r>
              <a:rPr lang="pt-PT" sz="2000" b="1">
                <a:solidFill>
                  <a:schemeClr val="tx2"/>
                </a:solidFill>
                <a:latin typeface="Book Antiqua" pitchFamily="18" charset="0"/>
              </a:rPr>
              <a:t>contestabilidade</a:t>
            </a:r>
            <a:r>
              <a:rPr lang="pt-PT" sz="2000">
                <a:latin typeface="Book Antiqua" pitchFamily="18" charset="0"/>
              </a:rPr>
              <a:t> (</a:t>
            </a:r>
            <a:r>
              <a:rPr lang="pt-PT" sz="2000" b="1">
                <a:latin typeface="Book Antiqua" pitchFamily="18" charset="0"/>
              </a:rPr>
              <a:t>concorrência potencial</a:t>
            </a:r>
            <a:r>
              <a:rPr lang="pt-PT" sz="2000">
                <a:latin typeface="Book Antiqua" pitchFamily="18" charset="0"/>
              </a:rPr>
              <a:t>) através da eliminação de barreiras à entrada e saída gera maior eficiência de mercado (mas não necessariamente afectação mais eficiente de recursos), sendo impossível eliminar totalmente as barreiras</a:t>
            </a:r>
          </a:p>
          <a:p>
            <a:endParaRPr lang="pt-PT" sz="2000">
              <a:latin typeface="Book Antiqua" pitchFamily="18" charset="0"/>
            </a:endParaRPr>
          </a:p>
          <a:p>
            <a:r>
              <a:rPr lang="pt-PT" sz="2000">
                <a:latin typeface="Book Antiqua" pitchFamily="18" charset="0"/>
              </a:rPr>
              <a:t>Aumento da </a:t>
            </a:r>
            <a:r>
              <a:rPr lang="pt-PT" sz="2000" b="1">
                <a:latin typeface="Book Antiqua" pitchFamily="18" charset="0"/>
              </a:rPr>
              <a:t>concorrência efectiva </a:t>
            </a:r>
            <a:r>
              <a:rPr lang="pt-PT" sz="2000">
                <a:latin typeface="Book Antiqua" pitchFamily="18" charset="0"/>
              </a:rPr>
              <a:t>(do tipo desmembramento de monopólios) vai gerar ineficiência produtiva devido perda de economias de escala</a:t>
            </a:r>
          </a:p>
        </p:txBody>
      </p:sp>
      <p:sp>
        <p:nvSpPr>
          <p:cNvPr id="314371" name="Marcador de Posição do Rodapé 2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PT" sz="1200" dirty="0">
                <a:solidFill>
                  <a:srgbClr val="898989"/>
                </a:solidFill>
              </a:rPr>
              <a:t>PIC - 2020/2021</a:t>
            </a:r>
          </a:p>
        </p:txBody>
      </p:sp>
      <p:sp>
        <p:nvSpPr>
          <p:cNvPr id="314372" name="Slide Number Placeholder 2"/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A37C3D74-486A-468C-866A-9CC12D874C69}" type="slidenum">
              <a:rPr lang="pt-PT" sz="1200">
                <a:latin typeface="Century Gothic" pitchFamily="34" charset="0"/>
              </a:rPr>
              <a:pPr algn="r"/>
              <a:t>38</a:t>
            </a:fld>
            <a:endParaRPr lang="pt-PT" sz="1200">
              <a:latin typeface="Century Gothic" pitchFamily="34" charset="0"/>
            </a:endParaRPr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0" y="0"/>
            <a:ext cx="9144000" cy="519113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pt-PT" sz="2800" b="1" dirty="0">
                <a:solidFill>
                  <a:schemeClr val="bg1"/>
                </a:solidFill>
                <a:latin typeface="Times New Roman" pitchFamily="18" charset="0"/>
              </a:rPr>
              <a:t>4.2. </a:t>
            </a:r>
            <a:r>
              <a:rPr lang="pt-BR" sz="2800" b="1" dirty="0">
                <a:solidFill>
                  <a:schemeClr val="bg1"/>
                </a:solidFill>
                <a:latin typeface="Times New Roman" pitchFamily="18" charset="0"/>
              </a:rPr>
              <a:t>As políticas públicas de base microeconómica</a:t>
            </a:r>
            <a:endParaRPr lang="pt-PT" sz="28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57188" y="714375"/>
            <a:ext cx="7772400" cy="1214438"/>
          </a:xfrm>
        </p:spPr>
        <p:txBody>
          <a:bodyPr/>
          <a:lstStyle/>
          <a:p>
            <a:pPr algn="ctr">
              <a:buFontTx/>
              <a:buNone/>
            </a:pPr>
            <a:r>
              <a:rPr lang="pt-PT" sz="3600" b="1"/>
              <a:t>	</a:t>
            </a:r>
          </a:p>
        </p:txBody>
      </p:sp>
      <p:sp>
        <p:nvSpPr>
          <p:cNvPr id="316418" name="CaixaDeTexto 2"/>
          <p:cNvSpPr txBox="1">
            <a:spLocks noChangeArrowheads="1"/>
          </p:cNvSpPr>
          <p:nvPr/>
        </p:nvSpPr>
        <p:spPr bwMode="auto">
          <a:xfrm>
            <a:off x="714375" y="1071563"/>
            <a:ext cx="7786688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sz="2000">
                <a:latin typeface="Book Antiqua" pitchFamily="18" charset="0"/>
              </a:rPr>
              <a:t>A legislação da concorrência (e a fixação de preços ou a intervenção directa do Estado na produção) visam </a:t>
            </a:r>
            <a:r>
              <a:rPr lang="pt-PT" sz="2000" b="1">
                <a:latin typeface="Book Antiqua" pitchFamily="18" charset="0"/>
              </a:rPr>
              <a:t>impedir  a exploração do poder de mercado</a:t>
            </a:r>
            <a:r>
              <a:rPr lang="pt-PT" sz="2000">
                <a:latin typeface="Book Antiqua" pitchFamily="18" charset="0"/>
              </a:rPr>
              <a:t> (e não o poder de mercado em si) </a:t>
            </a:r>
          </a:p>
          <a:p>
            <a:endParaRPr lang="pt-PT" sz="2000">
              <a:latin typeface="Book Antiqua" pitchFamily="18" charset="0"/>
            </a:endParaRPr>
          </a:p>
          <a:p>
            <a:r>
              <a:rPr lang="pt-PT" sz="2000">
                <a:latin typeface="Book Antiqua" pitchFamily="18" charset="0"/>
              </a:rPr>
              <a:t>A questão dos monopólios não é pacífica: há a tendência dos países para a “protecção” de alguns dos grupos económicos considerados estratégicos, como forma de aceder a alguns sectores (nomeadamente os muito exigentes em economias de escala) e de garantir posições de mercado internacionais</a:t>
            </a:r>
          </a:p>
        </p:txBody>
      </p:sp>
      <p:sp>
        <p:nvSpPr>
          <p:cNvPr id="316419" name="Marcador de Posição do Rodapé 2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PT" sz="1200" dirty="0">
                <a:solidFill>
                  <a:srgbClr val="898989"/>
                </a:solidFill>
              </a:rPr>
              <a:t>PIC - 2020/2021</a:t>
            </a:r>
          </a:p>
        </p:txBody>
      </p:sp>
      <p:sp>
        <p:nvSpPr>
          <p:cNvPr id="316420" name="Slide Number Placeholder 2"/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35812770-359A-4BA6-AC62-2C13D01DE267}" type="slidenum">
              <a:rPr lang="pt-PT" sz="1200">
                <a:latin typeface="Century Gothic" pitchFamily="34" charset="0"/>
              </a:rPr>
              <a:pPr algn="r"/>
              <a:t>39</a:t>
            </a:fld>
            <a:endParaRPr lang="pt-PT" sz="1200">
              <a:latin typeface="Century Gothic" pitchFamily="34" charset="0"/>
            </a:endParaRPr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0" y="0"/>
            <a:ext cx="9144000" cy="519113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pt-PT" sz="2800" b="1" dirty="0">
                <a:solidFill>
                  <a:schemeClr val="bg1"/>
                </a:solidFill>
                <a:latin typeface="Times New Roman" pitchFamily="18" charset="0"/>
              </a:rPr>
              <a:t>4.2. </a:t>
            </a:r>
            <a:r>
              <a:rPr lang="pt-BR" sz="2800" b="1" dirty="0">
                <a:solidFill>
                  <a:schemeClr val="bg1"/>
                </a:solidFill>
                <a:latin typeface="Times New Roman" pitchFamily="18" charset="0"/>
              </a:rPr>
              <a:t>As políticas públicas de base microeconómica</a:t>
            </a:r>
            <a:endParaRPr lang="pt-PT" sz="28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3" name="Marcador de Posição do Rodapé 2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PT" sz="1200" dirty="0">
                <a:solidFill>
                  <a:srgbClr val="898989"/>
                </a:solidFill>
              </a:rPr>
              <a:t>PIC - 2020/2021</a:t>
            </a:r>
          </a:p>
        </p:txBody>
      </p:sp>
      <p:sp>
        <p:nvSpPr>
          <p:cNvPr id="244743" name="Text Box 7"/>
          <p:cNvSpPr txBox="1">
            <a:spLocks noChangeArrowheads="1"/>
          </p:cNvSpPr>
          <p:nvPr/>
        </p:nvSpPr>
        <p:spPr bwMode="auto">
          <a:xfrm>
            <a:off x="152400" y="762000"/>
            <a:ext cx="4587875" cy="224631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>
            <a:prstShdw prst="shdw18" dist="17961" dir="13500000">
              <a:schemeClr val="tx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pt-PT" sz="1400" dirty="0"/>
              <a:t>Políticas estruturais de base microeconómica:</a:t>
            </a:r>
            <a:br>
              <a:rPr lang="pt-PT" sz="1400" dirty="0"/>
            </a:br>
            <a:r>
              <a:rPr lang="pt-PT" sz="1400" dirty="0"/>
              <a:t>	- Política industrial</a:t>
            </a:r>
          </a:p>
          <a:p>
            <a:pPr>
              <a:defRPr/>
            </a:pPr>
            <a:r>
              <a:rPr lang="pt-PT" sz="1400" dirty="0"/>
              <a:t>	- Política de inovação</a:t>
            </a:r>
          </a:p>
          <a:p>
            <a:pPr>
              <a:defRPr/>
            </a:pPr>
            <a:r>
              <a:rPr lang="pt-PT" sz="1400" dirty="0"/>
              <a:t>	- Política de concorrência (comunitária)</a:t>
            </a:r>
          </a:p>
          <a:p>
            <a:pPr>
              <a:defRPr/>
            </a:pPr>
            <a:r>
              <a:rPr lang="pt-PT" sz="1400" dirty="0"/>
              <a:t>	- Política de educação e de aprendizagem 	  ao longo da vida</a:t>
            </a:r>
          </a:p>
          <a:p>
            <a:pPr>
              <a:defRPr/>
            </a:pPr>
            <a:r>
              <a:rPr lang="pt-PT" sz="1400" dirty="0"/>
              <a:t>	- Redução dos custos públicos de contexto</a:t>
            </a:r>
          </a:p>
          <a:p>
            <a:pPr>
              <a:defRPr/>
            </a:pPr>
            <a:r>
              <a:rPr lang="pt-PT" sz="1400" dirty="0"/>
              <a:t>	- </a:t>
            </a:r>
            <a:r>
              <a:rPr lang="pt-BR" sz="1400" dirty="0"/>
              <a:t>Provisão de serviços públicos e de infra-	  estruturas</a:t>
            </a:r>
          </a:p>
          <a:p>
            <a:pPr>
              <a:defRPr/>
            </a:pPr>
            <a:r>
              <a:rPr lang="pt-PT" sz="1400" dirty="0"/>
              <a:t>	- Flexibilização dos mercados de trabalho</a:t>
            </a:r>
            <a:endParaRPr lang="en-US" sz="1400" dirty="0"/>
          </a:p>
        </p:txBody>
      </p:sp>
      <p:sp>
        <p:nvSpPr>
          <p:cNvPr id="244744" name="Text Box 8"/>
          <p:cNvSpPr txBox="1">
            <a:spLocks noChangeArrowheads="1"/>
          </p:cNvSpPr>
          <p:nvPr/>
        </p:nvSpPr>
        <p:spPr bwMode="auto">
          <a:xfrm>
            <a:off x="152400" y="4879975"/>
            <a:ext cx="4587875" cy="115887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>
            <a:prstShdw prst="shdw18" dist="17961" dir="13500000">
              <a:schemeClr val="tx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pt-PT" sz="1400"/>
              <a:t>Políticas macroeconómicas de regulação conjuntural:</a:t>
            </a:r>
            <a:br>
              <a:rPr lang="pt-PT" sz="1400"/>
            </a:br>
            <a:r>
              <a:rPr lang="pt-PT" sz="1400"/>
              <a:t>	- Política orçamental e fiscal 	 	  (crescentemente coordenada na UEM)</a:t>
            </a:r>
          </a:p>
          <a:p>
            <a:pPr>
              <a:defRPr/>
            </a:pPr>
            <a:r>
              <a:rPr lang="pt-PT" sz="1400"/>
              <a:t>	- Política monetária (comunitária)</a:t>
            </a:r>
          </a:p>
          <a:p>
            <a:pPr>
              <a:defRPr/>
            </a:pPr>
            <a:r>
              <a:rPr lang="pt-PT" sz="1400"/>
              <a:t>	- Política cambial (comunitária)</a:t>
            </a:r>
          </a:p>
        </p:txBody>
      </p:sp>
      <p:sp>
        <p:nvSpPr>
          <p:cNvPr id="244745" name="Text Box 9"/>
          <p:cNvSpPr txBox="1">
            <a:spLocks noChangeArrowheads="1"/>
          </p:cNvSpPr>
          <p:nvPr/>
        </p:nvSpPr>
        <p:spPr bwMode="auto">
          <a:xfrm>
            <a:off x="6477000" y="1600200"/>
            <a:ext cx="2378075" cy="94615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>
            <a:prstShdw prst="shdw18" dist="17961" dir="13500000">
              <a:schemeClr val="tx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pt-PT" sz="1400"/>
              <a:t>Função Afectação (corrigir falhas microeconómicas dos mercados do lado da eficiência)</a:t>
            </a:r>
            <a:endParaRPr lang="en-US" sz="1400"/>
          </a:p>
        </p:txBody>
      </p:sp>
      <p:sp>
        <p:nvSpPr>
          <p:cNvPr id="244746" name="Text Box 10"/>
          <p:cNvSpPr txBox="1">
            <a:spLocks noChangeArrowheads="1"/>
          </p:cNvSpPr>
          <p:nvPr/>
        </p:nvSpPr>
        <p:spPr bwMode="auto">
          <a:xfrm>
            <a:off x="6477000" y="2819400"/>
            <a:ext cx="2378075" cy="115887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>
            <a:prstShdw prst="shdw18" dist="17961" dir="13500000">
              <a:schemeClr val="tx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pt-PT" sz="1400"/>
              <a:t>Função Redistribuição (corrigir falhas microeconómicas dos mercados do lado da equidade)</a:t>
            </a:r>
            <a:endParaRPr lang="en-US" sz="1400"/>
          </a:p>
        </p:txBody>
      </p:sp>
      <p:sp>
        <p:nvSpPr>
          <p:cNvPr id="244747" name="Text Box 11"/>
          <p:cNvSpPr txBox="1">
            <a:spLocks noChangeArrowheads="1"/>
          </p:cNvSpPr>
          <p:nvPr/>
        </p:nvSpPr>
        <p:spPr bwMode="auto">
          <a:xfrm>
            <a:off x="6477000" y="4343400"/>
            <a:ext cx="2378075" cy="94615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>
            <a:prstShdw prst="shdw18" dist="17961" dir="13500000">
              <a:schemeClr val="tx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pt-PT" sz="1400"/>
              <a:t>Função Estabilização (corrigir falhas macroeconómicas dos mercados)</a:t>
            </a:r>
            <a:endParaRPr lang="en-US" sz="1400"/>
          </a:p>
        </p:txBody>
      </p:sp>
      <p:sp>
        <p:nvSpPr>
          <p:cNvPr id="244748" name="Line 12"/>
          <p:cNvSpPr>
            <a:spLocks noChangeShapeType="1"/>
          </p:cNvSpPr>
          <p:nvPr/>
        </p:nvSpPr>
        <p:spPr bwMode="auto">
          <a:xfrm>
            <a:off x="4724400" y="1828800"/>
            <a:ext cx="17526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>
            <a:prstShdw prst="shdw18" dist="17961" dir="135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44749" name="Line 13"/>
          <p:cNvSpPr>
            <a:spLocks noChangeShapeType="1"/>
          </p:cNvSpPr>
          <p:nvPr/>
        </p:nvSpPr>
        <p:spPr bwMode="auto">
          <a:xfrm>
            <a:off x="4724400" y="1828800"/>
            <a:ext cx="1752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>
            <a:prstShdw prst="shdw18" dist="17961" dir="135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44750" name="Line 14"/>
          <p:cNvSpPr>
            <a:spLocks noChangeShapeType="1"/>
          </p:cNvSpPr>
          <p:nvPr/>
        </p:nvSpPr>
        <p:spPr bwMode="auto">
          <a:xfrm flipV="1">
            <a:off x="4724400" y="4724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>
            <a:prstShdw prst="shdw18" dist="17961" dir="135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44751" name="Line 15"/>
          <p:cNvSpPr>
            <a:spLocks noChangeShapeType="1"/>
          </p:cNvSpPr>
          <p:nvPr/>
        </p:nvSpPr>
        <p:spPr bwMode="auto">
          <a:xfrm flipV="1">
            <a:off x="4724400" y="3505200"/>
            <a:ext cx="17526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>
            <a:prstShdw prst="shdw18" dist="17961" dir="135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48843" name="CaixaDeTexto 2"/>
          <p:cNvSpPr txBox="1">
            <a:spLocks noChangeArrowheads="1"/>
          </p:cNvSpPr>
          <p:nvPr/>
        </p:nvSpPr>
        <p:spPr bwMode="auto">
          <a:xfrm>
            <a:off x="0" y="0"/>
            <a:ext cx="9144000" cy="519113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pt-BR" sz="2800" b="1">
                <a:solidFill>
                  <a:schemeClr val="bg1"/>
                </a:solidFill>
                <a:latin typeface="Times New Roman" pitchFamily="18" charset="0"/>
              </a:rPr>
              <a:t>Enquadramento</a:t>
            </a:r>
            <a:endParaRPr lang="pt-PT" sz="2800" b="1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48844" name="Slide Number Placeholder 2"/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403814C-D4D5-43A2-9DBD-AEBCFEB444B8}" type="slidenum">
              <a:rPr lang="pt-PT" sz="1200">
                <a:latin typeface="Century Gothic" pitchFamily="34" charset="0"/>
              </a:rPr>
              <a:pPr algn="r"/>
              <a:t>4</a:t>
            </a:fld>
            <a:endParaRPr lang="pt-PT" sz="120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57188" y="714375"/>
            <a:ext cx="7772400" cy="1214438"/>
          </a:xfrm>
        </p:spPr>
        <p:txBody>
          <a:bodyPr/>
          <a:lstStyle/>
          <a:p>
            <a:pPr algn="ctr">
              <a:buFontTx/>
              <a:buNone/>
            </a:pPr>
            <a:r>
              <a:rPr lang="pt-PT" sz="3600" b="1"/>
              <a:t>	</a:t>
            </a:r>
          </a:p>
        </p:txBody>
      </p:sp>
      <p:sp>
        <p:nvSpPr>
          <p:cNvPr id="318466" name="CaixaDeTexto 2"/>
          <p:cNvSpPr txBox="1">
            <a:spLocks noChangeArrowheads="1"/>
          </p:cNvSpPr>
          <p:nvPr/>
        </p:nvSpPr>
        <p:spPr bwMode="auto">
          <a:xfrm>
            <a:off x="571500" y="357188"/>
            <a:ext cx="7572375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PT" sz="2000">
              <a:latin typeface="Book Antiqua" pitchFamily="18" charset="0"/>
            </a:endParaRPr>
          </a:p>
          <a:p>
            <a:endParaRPr lang="pt-PT" sz="2000">
              <a:latin typeface="Book Antiqua" pitchFamily="18" charset="0"/>
            </a:endParaRPr>
          </a:p>
          <a:p>
            <a:r>
              <a:rPr lang="pt-PT" sz="2000" b="1">
                <a:latin typeface="Book Antiqua" pitchFamily="18" charset="0"/>
              </a:rPr>
              <a:t>Mercado Interno </a:t>
            </a:r>
            <a:r>
              <a:rPr lang="pt-PT" sz="2000">
                <a:latin typeface="Book Antiqua" pitchFamily="18" charset="0"/>
              </a:rPr>
              <a:t>– uniformização das regras de concorrência, “remetendo” a política de concorrência para a escala comunitária (Livro Branco do MI em 1985)</a:t>
            </a:r>
          </a:p>
          <a:p>
            <a:endParaRPr lang="pt-PT" sz="2000">
              <a:latin typeface="Book Antiqua" pitchFamily="18" charset="0"/>
            </a:endParaRPr>
          </a:p>
          <a:p>
            <a:r>
              <a:rPr lang="pt-PT" sz="2000" b="1">
                <a:latin typeface="Book Antiqua" pitchFamily="18" charset="0"/>
              </a:rPr>
              <a:t>Mercado Único </a:t>
            </a:r>
            <a:r>
              <a:rPr lang="pt-PT" sz="2000">
                <a:latin typeface="Book Antiqua" pitchFamily="18" charset="0"/>
              </a:rPr>
              <a:t>– remoção de barreiras à circulação de bens, serviços e factores produtivos entre fronteiras (1993) superando a fragmentação nacional de mercados</a:t>
            </a:r>
          </a:p>
          <a:p>
            <a:endParaRPr lang="pt-PT" sz="2000">
              <a:latin typeface="Book Antiqua" pitchFamily="18" charset="0"/>
            </a:endParaRPr>
          </a:p>
          <a:p>
            <a:r>
              <a:rPr lang="pt-PT" sz="2000">
                <a:latin typeface="Book Antiqua" pitchFamily="18" charset="0"/>
              </a:rPr>
              <a:t>Amplamente conseguidos no domínio dos bens e dos capitais, ainda com muitas falhas nos serviços e nas indústrias de rede ; no factor trabalho não há barreiras administrativas mas há barreiras económicas ,  formativas e culturais, que excedem as possibilidades políticas</a:t>
            </a:r>
          </a:p>
        </p:txBody>
      </p:sp>
      <p:sp>
        <p:nvSpPr>
          <p:cNvPr id="318467" name="Marcador de Posição do Rodapé 2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PT" sz="1200" dirty="0">
                <a:solidFill>
                  <a:srgbClr val="898989"/>
                </a:solidFill>
              </a:rPr>
              <a:t>PIC - 2020/2021</a:t>
            </a:r>
          </a:p>
        </p:txBody>
      </p:sp>
      <p:sp>
        <p:nvSpPr>
          <p:cNvPr id="318468" name="Slide Number Placeholder 2"/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11EE7C4C-1227-408B-8458-14EA8A89BC47}" type="slidenum">
              <a:rPr lang="pt-PT" sz="1200">
                <a:latin typeface="Century Gothic" pitchFamily="34" charset="0"/>
              </a:rPr>
              <a:pPr algn="r"/>
              <a:t>40</a:t>
            </a:fld>
            <a:endParaRPr lang="pt-PT" sz="1200">
              <a:latin typeface="Century Gothic" pitchFamily="34" charset="0"/>
            </a:endParaRPr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0" y="0"/>
            <a:ext cx="9144000" cy="519113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pt-PT" sz="2800" b="1" dirty="0">
                <a:solidFill>
                  <a:schemeClr val="bg1"/>
                </a:solidFill>
                <a:latin typeface="Times New Roman" pitchFamily="18" charset="0"/>
              </a:rPr>
              <a:t>4.2. </a:t>
            </a:r>
            <a:r>
              <a:rPr lang="pt-BR" sz="2800" b="1" dirty="0">
                <a:solidFill>
                  <a:schemeClr val="bg1"/>
                </a:solidFill>
                <a:latin typeface="Times New Roman" pitchFamily="18" charset="0"/>
              </a:rPr>
              <a:t>As políticas públicas de base microeconómica</a:t>
            </a:r>
            <a:endParaRPr lang="pt-PT" sz="28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57188" y="714375"/>
            <a:ext cx="7772400" cy="1214438"/>
          </a:xfrm>
        </p:spPr>
        <p:txBody>
          <a:bodyPr/>
          <a:lstStyle/>
          <a:p>
            <a:pPr algn="ctr">
              <a:buFontTx/>
              <a:buNone/>
            </a:pPr>
            <a:r>
              <a:rPr lang="pt-PT" sz="3600" b="1"/>
              <a:t>	</a:t>
            </a:r>
          </a:p>
        </p:txBody>
      </p:sp>
      <p:sp>
        <p:nvSpPr>
          <p:cNvPr id="320514" name="CaixaDeTexto 2"/>
          <p:cNvSpPr txBox="1">
            <a:spLocks noChangeArrowheads="1"/>
          </p:cNvSpPr>
          <p:nvPr/>
        </p:nvSpPr>
        <p:spPr bwMode="auto">
          <a:xfrm>
            <a:off x="714375" y="714375"/>
            <a:ext cx="7572375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sz="2000">
                <a:latin typeface="Book Antiqua" pitchFamily="18" charset="0"/>
              </a:rPr>
              <a:t>O Mercado Interno / Mercado Único Europeu, geraram um grande mercado sem barreiras à mobilidade e com regras uniformes, o que permite  às empresas europeias operar em escalas mais elevadas, beneficiando de economias de escala e de maior competitividade na economia global</a:t>
            </a:r>
          </a:p>
          <a:p>
            <a:endParaRPr lang="pt-PT" sz="2000">
              <a:latin typeface="Book Antiqua" pitchFamily="18" charset="0"/>
            </a:endParaRPr>
          </a:p>
          <a:p>
            <a:r>
              <a:rPr lang="pt-PT" sz="2000">
                <a:latin typeface="Book Antiqua" pitchFamily="18" charset="0"/>
              </a:rPr>
              <a:t>As </a:t>
            </a:r>
            <a:r>
              <a:rPr lang="pt-PT" sz="2000" b="1">
                <a:latin typeface="Book Antiqua" pitchFamily="18" charset="0"/>
              </a:rPr>
              <a:t>regras comunitárias de concorrência </a:t>
            </a:r>
            <a:r>
              <a:rPr lang="pt-PT" sz="2000">
                <a:latin typeface="Book Antiqua" pitchFamily="18" charset="0"/>
              </a:rPr>
              <a:t>visam garantir a transparência da concorrência dentro da Europa: os Estados Membros estão impedidos de estabelecer barreiras às entradas de capital estrangeiro da União e de atribuir ajudas de Estado (subsídios e incentivos fiscais acima do limite de 100 mil euros),.</a:t>
            </a:r>
          </a:p>
          <a:p>
            <a:endParaRPr lang="pt-PT" sz="2000">
              <a:latin typeface="Book Antiqua" pitchFamily="18" charset="0"/>
            </a:endParaRPr>
          </a:p>
          <a:p>
            <a:r>
              <a:rPr lang="pt-PT" sz="2000">
                <a:latin typeface="Book Antiqua" pitchFamily="18" charset="0"/>
              </a:rPr>
              <a:t> </a:t>
            </a:r>
            <a:r>
              <a:rPr lang="pt-PT" sz="2000" b="1">
                <a:latin typeface="Book Antiqua" pitchFamily="18" charset="0"/>
              </a:rPr>
              <a:t>Excepções</a:t>
            </a:r>
            <a:r>
              <a:rPr lang="pt-PT" sz="2000">
                <a:latin typeface="Book Antiqua" pitchFamily="18" charset="0"/>
              </a:rPr>
              <a:t>: as ajudas regionais nas regiões da Coesão, as ajudas horizontais (à I&amp;D e à exportação para fora da UE), e, com regulamentação específica ou autorização prévia, alguns sectores estratégicos (aço, construção naval, fibras sintéticas e automóvel)</a:t>
            </a:r>
          </a:p>
        </p:txBody>
      </p:sp>
      <p:sp>
        <p:nvSpPr>
          <p:cNvPr id="320515" name="Marcador de Posição do Rodapé 2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PT" sz="1200" dirty="0">
                <a:solidFill>
                  <a:srgbClr val="898989"/>
                </a:solidFill>
              </a:rPr>
              <a:t>PIC - 2020/2021</a:t>
            </a:r>
          </a:p>
        </p:txBody>
      </p:sp>
      <p:sp>
        <p:nvSpPr>
          <p:cNvPr id="320516" name="Slide Number Placeholder 2"/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74B1C532-68D0-4818-B09D-470E892AB635}" type="slidenum">
              <a:rPr lang="pt-PT" sz="1200">
                <a:latin typeface="Century Gothic" pitchFamily="34" charset="0"/>
              </a:rPr>
              <a:pPr algn="r"/>
              <a:t>41</a:t>
            </a:fld>
            <a:endParaRPr lang="pt-PT" sz="1200">
              <a:latin typeface="Century Gothic" pitchFamily="34" charset="0"/>
            </a:endParaRPr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0" y="0"/>
            <a:ext cx="9144000" cy="519113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pt-PT" sz="2800" b="1" dirty="0">
                <a:solidFill>
                  <a:schemeClr val="bg1"/>
                </a:solidFill>
                <a:latin typeface="Times New Roman" pitchFamily="18" charset="0"/>
              </a:rPr>
              <a:t>4.2. </a:t>
            </a:r>
            <a:r>
              <a:rPr lang="pt-BR" sz="2800" b="1" dirty="0">
                <a:solidFill>
                  <a:schemeClr val="bg1"/>
                </a:solidFill>
                <a:latin typeface="Times New Roman" pitchFamily="18" charset="0"/>
              </a:rPr>
              <a:t>As políticas públicas de base microeconómica</a:t>
            </a:r>
            <a:endParaRPr lang="pt-PT" sz="28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1" name="Text Box 2"/>
          <p:cNvSpPr txBox="1">
            <a:spLocks noChangeArrowheads="1"/>
          </p:cNvSpPr>
          <p:nvPr/>
        </p:nvSpPr>
        <p:spPr bwMode="auto">
          <a:xfrm>
            <a:off x="642938" y="1006475"/>
            <a:ext cx="257175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pt-BR" altLang="pt-BR" sz="3200" b="1">
                <a:solidFill>
                  <a:srgbClr val="C00000"/>
                </a:solidFill>
                <a:latin typeface="Calibri" pitchFamily="34" charset="0"/>
                <a:cs typeface="Arial" charset="0"/>
              </a:rPr>
              <a:t>Os três principais tipos de políticas</a:t>
            </a:r>
            <a:endParaRPr lang="en-GB" altLang="pt-BR" sz="3200" b="1">
              <a:solidFill>
                <a:srgbClr val="C00000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322562" name="Text Box 3"/>
          <p:cNvSpPr txBox="1">
            <a:spLocks noChangeArrowheads="1"/>
          </p:cNvSpPr>
          <p:nvPr/>
        </p:nvSpPr>
        <p:spPr bwMode="auto">
          <a:xfrm>
            <a:off x="2308225" y="52959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fr-FR" sz="2400">
              <a:latin typeface="Times New Roman" pitchFamily="18" charset="0"/>
              <a:cs typeface="Arial" charset="0"/>
            </a:endParaRPr>
          </a:p>
        </p:txBody>
      </p:sp>
      <p:sp>
        <p:nvSpPr>
          <p:cNvPr id="126983" name="Text Box 7"/>
          <p:cNvSpPr txBox="1">
            <a:spLocks noChangeArrowheads="1"/>
          </p:cNvSpPr>
          <p:nvPr/>
        </p:nvSpPr>
        <p:spPr bwMode="auto">
          <a:xfrm>
            <a:off x="3500438" y="1025525"/>
            <a:ext cx="5643562" cy="526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ts val="1200"/>
              </a:spcBef>
            </a:pPr>
            <a:r>
              <a:rPr lang="pt-PT" sz="2800" b="1">
                <a:latin typeface="Calibri" pitchFamily="34" charset="0"/>
              </a:rPr>
              <a:t>Política Orçamental e Fiscal</a:t>
            </a:r>
          </a:p>
          <a:p>
            <a:pPr eaLnBrk="0" hangingPunct="0">
              <a:spcBef>
                <a:spcPct val="50000"/>
              </a:spcBef>
            </a:pPr>
            <a:r>
              <a:rPr lang="pt-PT" sz="2400">
                <a:latin typeface="Calibri" pitchFamily="34" charset="0"/>
              </a:rPr>
              <a:t>Instrumentos ligados a alterações nas </a:t>
            </a:r>
            <a:r>
              <a:rPr lang="pt-PT" sz="2400" i="1">
                <a:latin typeface="Calibri" pitchFamily="34" charset="0"/>
              </a:rPr>
              <a:t>despesas públicas</a:t>
            </a:r>
            <a:r>
              <a:rPr lang="pt-PT" sz="2400">
                <a:latin typeface="Calibri" pitchFamily="34" charset="0"/>
              </a:rPr>
              <a:t> e nos </a:t>
            </a:r>
            <a:r>
              <a:rPr lang="pt-PT" sz="2400" i="1">
                <a:latin typeface="Calibri" pitchFamily="34" charset="0"/>
              </a:rPr>
              <a:t>impostos.</a:t>
            </a:r>
          </a:p>
          <a:p>
            <a:pPr eaLnBrk="0" hangingPunct="0">
              <a:spcBef>
                <a:spcPts val="1800"/>
              </a:spcBef>
            </a:pPr>
            <a:r>
              <a:rPr lang="pt-PT" altLang="pt-BR" sz="2800" b="1">
                <a:latin typeface="Calibri" pitchFamily="34" charset="0"/>
              </a:rPr>
              <a:t>Política Monetária</a:t>
            </a:r>
          </a:p>
          <a:p>
            <a:pPr eaLnBrk="0" hangingPunct="0">
              <a:spcBef>
                <a:spcPts val="1200"/>
              </a:spcBef>
            </a:pPr>
            <a:r>
              <a:rPr lang="pt-PT" sz="2400">
                <a:latin typeface="Calibri" pitchFamily="34" charset="0"/>
              </a:rPr>
              <a:t>Opera na base da liquidez da economia através de mudanças na </a:t>
            </a:r>
            <a:r>
              <a:rPr lang="pt-PT" sz="2400" i="1">
                <a:latin typeface="Calibri" pitchFamily="34" charset="0"/>
              </a:rPr>
              <a:t>base monetária</a:t>
            </a:r>
            <a:r>
              <a:rPr lang="pt-PT" sz="2400">
                <a:latin typeface="Calibri" pitchFamily="34" charset="0"/>
              </a:rPr>
              <a:t>, na </a:t>
            </a:r>
            <a:r>
              <a:rPr lang="pt-PT" sz="2400" i="1">
                <a:latin typeface="Calibri" pitchFamily="34" charset="0"/>
              </a:rPr>
              <a:t>taxa de juro</a:t>
            </a:r>
            <a:r>
              <a:rPr lang="pt-PT" sz="2400">
                <a:latin typeface="Calibri" pitchFamily="34" charset="0"/>
              </a:rPr>
              <a:t> e no </a:t>
            </a:r>
            <a:r>
              <a:rPr lang="pt-PT" sz="2400" i="1">
                <a:latin typeface="Calibri" pitchFamily="34" charset="0"/>
              </a:rPr>
              <a:t>coeficiente de reservas</a:t>
            </a:r>
            <a:r>
              <a:rPr lang="pt-PT" sz="2400">
                <a:latin typeface="Calibri" pitchFamily="34" charset="0"/>
              </a:rPr>
              <a:t>.</a:t>
            </a:r>
          </a:p>
          <a:p>
            <a:pPr eaLnBrk="0" hangingPunct="0">
              <a:spcBef>
                <a:spcPts val="1800"/>
              </a:spcBef>
            </a:pPr>
            <a:r>
              <a:rPr lang="pt-PT" sz="2800" b="1"/>
              <a:t>Política Cambial</a:t>
            </a:r>
          </a:p>
          <a:p>
            <a:pPr eaLnBrk="0" hangingPunct="0">
              <a:spcBef>
                <a:spcPct val="50000"/>
              </a:spcBef>
            </a:pPr>
            <a:r>
              <a:rPr lang="pt-PT" sz="2400">
                <a:latin typeface="Calibri" pitchFamily="34" charset="0"/>
              </a:rPr>
              <a:t>Procura influenciar a </a:t>
            </a:r>
            <a:r>
              <a:rPr lang="pt-PT" sz="2400" i="1">
                <a:latin typeface="Calibri" pitchFamily="34" charset="0"/>
              </a:rPr>
              <a:t>taxa de câmbio</a:t>
            </a:r>
            <a:r>
              <a:rPr lang="pt-PT" sz="2400">
                <a:latin typeface="Calibri" pitchFamily="34" charset="0"/>
              </a:rPr>
              <a:t>, i.e., a quantidade de uma moeda necessária para a compra de uma unidade de outra moeda.</a:t>
            </a:r>
            <a:endParaRPr lang="pt-PT" sz="2400" i="1">
              <a:latin typeface="Calibri" pitchFamily="34" charset="0"/>
            </a:endParaRPr>
          </a:p>
        </p:txBody>
      </p:sp>
      <p:sp>
        <p:nvSpPr>
          <p:cNvPr id="322564" name="Rectangle 10"/>
          <p:cNvSpPr>
            <a:spLocks noChangeArrowheads="1"/>
          </p:cNvSpPr>
          <p:nvPr/>
        </p:nvSpPr>
        <p:spPr bwMode="auto">
          <a:xfrm>
            <a:off x="4211638" y="5876925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PT">
              <a:cs typeface="Arial" charset="0"/>
            </a:endParaRPr>
          </a:p>
        </p:txBody>
      </p:sp>
      <p:sp>
        <p:nvSpPr>
          <p:cNvPr id="322565" name="Rectangle 11"/>
          <p:cNvSpPr>
            <a:spLocks noChangeArrowheads="1"/>
          </p:cNvSpPr>
          <p:nvPr/>
        </p:nvSpPr>
        <p:spPr bwMode="auto">
          <a:xfrm>
            <a:off x="2124075" y="5516563"/>
            <a:ext cx="5184775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pt-PT" sz="2400" b="1">
              <a:latin typeface="Times New Roman" pitchFamily="18" charset="0"/>
              <a:cs typeface="Arial" charset="0"/>
            </a:endParaRPr>
          </a:p>
        </p:txBody>
      </p:sp>
      <p:sp>
        <p:nvSpPr>
          <p:cNvPr id="322566" name="Rectangle 12"/>
          <p:cNvSpPr>
            <a:spLocks noChangeArrowheads="1"/>
          </p:cNvSpPr>
          <p:nvPr/>
        </p:nvSpPr>
        <p:spPr bwMode="auto">
          <a:xfrm>
            <a:off x="1476375" y="5876925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PT">
              <a:cs typeface="Arial" charset="0"/>
            </a:endParaRPr>
          </a:p>
        </p:txBody>
      </p:sp>
      <p:sp>
        <p:nvSpPr>
          <p:cNvPr id="322567" name="Rectangle 13"/>
          <p:cNvSpPr>
            <a:spLocks noChangeArrowheads="1"/>
          </p:cNvSpPr>
          <p:nvPr/>
        </p:nvSpPr>
        <p:spPr bwMode="auto">
          <a:xfrm>
            <a:off x="755650" y="594995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PT">
              <a:cs typeface="Arial" charset="0"/>
            </a:endParaRPr>
          </a:p>
        </p:txBody>
      </p:sp>
      <p:sp>
        <p:nvSpPr>
          <p:cNvPr id="322568" name="Rectangle 15"/>
          <p:cNvSpPr>
            <a:spLocks noChangeArrowheads="1"/>
          </p:cNvSpPr>
          <p:nvPr/>
        </p:nvSpPr>
        <p:spPr bwMode="auto">
          <a:xfrm>
            <a:off x="5219700" y="4365625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PT">
              <a:cs typeface="Arial" charset="0"/>
            </a:endParaRPr>
          </a:p>
        </p:txBody>
      </p:sp>
      <p:sp>
        <p:nvSpPr>
          <p:cNvPr id="322569" name="Rectangle 16"/>
          <p:cNvSpPr>
            <a:spLocks noChangeArrowheads="1"/>
          </p:cNvSpPr>
          <p:nvPr/>
        </p:nvSpPr>
        <p:spPr bwMode="auto">
          <a:xfrm>
            <a:off x="1476375" y="594995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PT">
              <a:cs typeface="Arial" charset="0"/>
            </a:endParaRPr>
          </a:p>
        </p:txBody>
      </p:sp>
      <p:sp>
        <p:nvSpPr>
          <p:cNvPr id="322570" name="Marcador de Posição do Rodapé 2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PT" sz="1200" dirty="0">
                <a:solidFill>
                  <a:srgbClr val="898989"/>
                </a:solidFill>
              </a:rPr>
              <a:t>PIC - 2020/2021</a:t>
            </a:r>
          </a:p>
        </p:txBody>
      </p:sp>
      <p:sp>
        <p:nvSpPr>
          <p:cNvPr id="322571" name="Slide Number Placeholder 2"/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ED533D3D-F877-47BB-9A2C-2B9B64E56637}" type="slidenum">
              <a:rPr lang="pt-PT" sz="1200">
                <a:latin typeface="Century Gothic" pitchFamily="34" charset="0"/>
              </a:rPr>
              <a:pPr algn="r"/>
              <a:t>42</a:t>
            </a:fld>
            <a:endParaRPr lang="pt-PT" sz="1200">
              <a:latin typeface="Century Gothic" pitchFamily="34" charset="0"/>
            </a:endParaRPr>
          </a:p>
        </p:txBody>
      </p:sp>
      <p:sp>
        <p:nvSpPr>
          <p:cNvPr id="322572" name="TextBox 7"/>
          <p:cNvSpPr txBox="1">
            <a:spLocks noChangeArrowheads="1"/>
          </p:cNvSpPr>
          <p:nvPr/>
        </p:nvSpPr>
        <p:spPr bwMode="auto">
          <a:xfrm>
            <a:off x="0" y="0"/>
            <a:ext cx="9144000" cy="946150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pt-PT" sz="2800" b="1" dirty="0">
                <a:solidFill>
                  <a:schemeClr val="bg1"/>
                </a:solidFill>
                <a:latin typeface="Times New Roman" pitchFamily="18" charset="0"/>
              </a:rPr>
              <a:t>4.3. </a:t>
            </a:r>
            <a:r>
              <a:rPr lang="pt-BR" sz="2800" b="1" dirty="0">
                <a:solidFill>
                  <a:schemeClr val="bg1"/>
                </a:solidFill>
                <a:latin typeface="Times New Roman" pitchFamily="18" charset="0"/>
              </a:rPr>
              <a:t>As políticas macroeconómicas de regulação conjuntural</a:t>
            </a:r>
            <a:endParaRPr lang="pt-PT" sz="28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09" name="Title 1"/>
          <p:cNvSpPr>
            <a:spLocks noGrp="1"/>
          </p:cNvSpPr>
          <p:nvPr>
            <p:ph type="title" idx="4294967295"/>
          </p:nvPr>
        </p:nvSpPr>
        <p:spPr>
          <a:xfrm>
            <a:off x="500063" y="285750"/>
            <a:ext cx="2624137" cy="2643188"/>
          </a:xfrm>
        </p:spPr>
        <p:txBody>
          <a:bodyPr/>
          <a:lstStyle/>
          <a:p>
            <a:pPr algn="l"/>
            <a:r>
              <a:rPr lang="pt-PT" sz="2800" b="1">
                <a:solidFill>
                  <a:srgbClr val="C00000"/>
                </a:solidFill>
              </a:rPr>
              <a:t>Efeitos de uma política monetária expansionista em economia fechada</a:t>
            </a:r>
            <a:r>
              <a:rPr lang="pt-PT" sz="2400" b="1"/>
              <a:t> </a:t>
            </a:r>
          </a:p>
        </p:txBody>
      </p:sp>
      <p:pic>
        <p:nvPicPr>
          <p:cNvPr id="32461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50" y="214313"/>
            <a:ext cx="5903913" cy="649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4611" name="Rectangle 3"/>
          <p:cNvSpPr>
            <a:spLocks noChangeArrowheads="1"/>
          </p:cNvSpPr>
          <p:nvPr/>
        </p:nvSpPr>
        <p:spPr bwMode="auto">
          <a:xfrm rot="-5400000">
            <a:off x="-3244056" y="3244056"/>
            <a:ext cx="6858000" cy="369888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algn="ctr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pt-PT" b="1">
                <a:solidFill>
                  <a:schemeClr val="bg1"/>
                </a:solidFill>
                <a:latin typeface="Calibri" pitchFamily="34" charset="0"/>
                <a:cs typeface="Arial" charset="0"/>
              </a:rPr>
              <a:t>Os mecanismos de transmissão das políticas macroeconómicas</a:t>
            </a:r>
          </a:p>
        </p:txBody>
      </p:sp>
      <p:sp>
        <p:nvSpPr>
          <p:cNvPr id="324612" name="Marcador de Posição do Rodapé 2"/>
          <p:cNvSpPr txBox="1">
            <a:spLocks noGrp="1"/>
          </p:cNvSpPr>
          <p:nvPr/>
        </p:nvSpPr>
        <p:spPr bwMode="auto">
          <a:xfrm>
            <a:off x="3048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PT" sz="1200" dirty="0">
                <a:solidFill>
                  <a:srgbClr val="898989"/>
                </a:solidFill>
              </a:rPr>
              <a:t>PIC - 2020/2021</a:t>
            </a:r>
          </a:p>
        </p:txBody>
      </p:sp>
      <p:sp>
        <p:nvSpPr>
          <p:cNvPr id="324613" name="Slide Number Placeholder 2"/>
          <p:cNvSpPr txBox="1">
            <a:spLocks noGrp="1"/>
          </p:cNvSpPr>
          <p:nvPr/>
        </p:nvSpPr>
        <p:spPr bwMode="auto">
          <a:xfrm>
            <a:off x="7115175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F93049DD-7654-4E7D-89EC-ACEB3EA5A703}" type="slidenum">
              <a:rPr lang="pt-PT" sz="1200">
                <a:latin typeface="Century Gothic" pitchFamily="34" charset="0"/>
              </a:rPr>
              <a:pPr algn="r"/>
              <a:t>43</a:t>
            </a:fld>
            <a:endParaRPr lang="pt-PT" sz="120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7" name="Title 1"/>
          <p:cNvSpPr>
            <a:spLocks noGrp="1"/>
          </p:cNvSpPr>
          <p:nvPr>
            <p:ph type="title" idx="4294967295"/>
          </p:nvPr>
        </p:nvSpPr>
        <p:spPr>
          <a:xfrm>
            <a:off x="304800" y="214313"/>
            <a:ext cx="2543175" cy="3500437"/>
          </a:xfrm>
        </p:spPr>
        <p:txBody>
          <a:bodyPr/>
          <a:lstStyle/>
          <a:p>
            <a:pPr algn="l"/>
            <a:r>
              <a:rPr lang="pt-PT" sz="2600" b="1">
                <a:solidFill>
                  <a:srgbClr val="C00000"/>
                </a:solidFill>
              </a:rPr>
              <a:t>Política orçamental expansionista em regime de </a:t>
            </a:r>
            <a:r>
              <a:rPr lang="pt-PT" sz="2600" b="1" i="1">
                <a:solidFill>
                  <a:srgbClr val="C00000"/>
                </a:solidFill>
              </a:rPr>
              <a:t>câmbios flexíveis</a:t>
            </a:r>
          </a:p>
        </p:txBody>
      </p:sp>
      <p:pic>
        <p:nvPicPr>
          <p:cNvPr id="32665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88" y="142875"/>
            <a:ext cx="6072187" cy="671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6659" name="Rectangle 5"/>
          <p:cNvSpPr>
            <a:spLocks noChangeArrowheads="1"/>
          </p:cNvSpPr>
          <p:nvPr/>
        </p:nvSpPr>
        <p:spPr bwMode="auto">
          <a:xfrm rot="-5400000">
            <a:off x="-3244056" y="3244056"/>
            <a:ext cx="6858000" cy="369888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algn="ctr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pt-PT" b="1">
                <a:solidFill>
                  <a:schemeClr val="bg1"/>
                </a:solidFill>
                <a:latin typeface="Calibri" pitchFamily="34" charset="0"/>
                <a:cs typeface="Arial" charset="0"/>
              </a:rPr>
              <a:t>Os mecanismos de transmissão das políticas macroeconómicas</a:t>
            </a:r>
          </a:p>
        </p:txBody>
      </p:sp>
      <p:sp>
        <p:nvSpPr>
          <p:cNvPr id="326660" name="Marcador de Posição do Rodapé 2"/>
          <p:cNvSpPr txBox="1">
            <a:spLocks noGrp="1"/>
          </p:cNvSpPr>
          <p:nvPr/>
        </p:nvSpPr>
        <p:spPr bwMode="auto">
          <a:xfrm>
            <a:off x="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PT" sz="1200" dirty="0">
                <a:solidFill>
                  <a:srgbClr val="898989"/>
                </a:solidFill>
              </a:rPr>
              <a:t>PIC - 2020/2021</a:t>
            </a:r>
          </a:p>
        </p:txBody>
      </p:sp>
      <p:sp>
        <p:nvSpPr>
          <p:cNvPr id="326661" name="Slide Number Placeholder 2"/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93D85B6-6A4D-4D60-9F89-6367F3D37474}" type="slidenum">
              <a:rPr lang="pt-PT" sz="1200">
                <a:latin typeface="Century Gothic" pitchFamily="34" charset="0"/>
              </a:rPr>
              <a:pPr algn="r"/>
              <a:t>44</a:t>
            </a:fld>
            <a:endParaRPr lang="pt-PT" sz="120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5" name="Title 1"/>
          <p:cNvSpPr>
            <a:spLocks noGrp="1"/>
          </p:cNvSpPr>
          <p:nvPr>
            <p:ph type="title" idx="4294967295"/>
          </p:nvPr>
        </p:nvSpPr>
        <p:spPr>
          <a:xfrm>
            <a:off x="500063" y="274638"/>
            <a:ext cx="2776537" cy="2297112"/>
          </a:xfrm>
        </p:spPr>
        <p:txBody>
          <a:bodyPr/>
          <a:lstStyle/>
          <a:p>
            <a:pPr algn="l"/>
            <a:r>
              <a:rPr lang="pt-PT" sz="2600" b="1">
                <a:solidFill>
                  <a:srgbClr val="C00000"/>
                </a:solidFill>
              </a:rPr>
              <a:t>Efeitos esperados de uma desvalorização</a:t>
            </a:r>
            <a:endParaRPr lang="pt-PT" sz="2600">
              <a:solidFill>
                <a:srgbClr val="C00000"/>
              </a:solidFill>
            </a:endParaRPr>
          </a:p>
        </p:txBody>
      </p:sp>
      <p:pic>
        <p:nvPicPr>
          <p:cNvPr id="32870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3000375" y="214313"/>
            <a:ext cx="5572125" cy="6429375"/>
          </a:xfrm>
        </p:spPr>
      </p:pic>
      <p:sp>
        <p:nvSpPr>
          <p:cNvPr id="328707" name="Rectangle 3"/>
          <p:cNvSpPr>
            <a:spLocks noChangeArrowheads="1"/>
          </p:cNvSpPr>
          <p:nvPr/>
        </p:nvSpPr>
        <p:spPr bwMode="auto">
          <a:xfrm rot="-5400000">
            <a:off x="-3230562" y="3244850"/>
            <a:ext cx="6858000" cy="36830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algn="ctr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pt-PT" b="1">
                <a:solidFill>
                  <a:schemeClr val="bg1"/>
                </a:solidFill>
                <a:latin typeface="Calibri" pitchFamily="34" charset="0"/>
                <a:cs typeface="Arial" charset="0"/>
              </a:rPr>
              <a:t>Os mecanismos de transmissão das políticas macroeconómicas</a:t>
            </a:r>
          </a:p>
        </p:txBody>
      </p:sp>
      <p:sp>
        <p:nvSpPr>
          <p:cNvPr id="328708" name="Marcador de Posição do Rodapé 2"/>
          <p:cNvSpPr txBox="1">
            <a:spLocks noGrp="1"/>
          </p:cNvSpPr>
          <p:nvPr/>
        </p:nvSpPr>
        <p:spPr bwMode="auto">
          <a:xfrm>
            <a:off x="2286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PT" sz="1200" dirty="0">
                <a:solidFill>
                  <a:srgbClr val="898989"/>
                </a:solidFill>
              </a:rPr>
              <a:t>PIC - 2020/2021</a:t>
            </a:r>
          </a:p>
        </p:txBody>
      </p:sp>
      <p:sp>
        <p:nvSpPr>
          <p:cNvPr id="328709" name="Slide Number Placeholder 2"/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4A57FBA6-ADD1-4D1F-9126-F170EE6F39E5}" type="slidenum">
              <a:rPr lang="pt-PT" sz="1200">
                <a:latin typeface="Century Gothic" pitchFamily="34" charset="0"/>
              </a:rPr>
              <a:pPr algn="r"/>
              <a:t>45</a:t>
            </a:fld>
            <a:endParaRPr lang="pt-PT" sz="120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3" name="TextBox 1"/>
          <p:cNvSpPr txBox="1">
            <a:spLocks noChangeArrowheads="1"/>
          </p:cNvSpPr>
          <p:nvPr/>
        </p:nvSpPr>
        <p:spPr bwMode="auto">
          <a:xfrm>
            <a:off x="500063" y="928688"/>
            <a:ext cx="828675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pt-PT" sz="2600" b="1">
                <a:latin typeface="Calibri" pitchFamily="34" charset="0"/>
                <a:cs typeface="Arial" charset="0"/>
              </a:rPr>
              <a:t>O Mercado Único e a União Monetária como instrumentos para a instituição da União Económica e Monetária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q"/>
            </a:pPr>
            <a:r>
              <a:rPr lang="pt-PT" sz="2400">
                <a:latin typeface="Calibri" pitchFamily="34" charset="0"/>
                <a:cs typeface="Arial" charset="0"/>
              </a:rPr>
              <a:t>O </a:t>
            </a:r>
            <a:r>
              <a:rPr lang="pt-PT" sz="2400" b="1">
                <a:latin typeface="Calibri" pitchFamily="34" charset="0"/>
                <a:cs typeface="Arial" charset="0"/>
              </a:rPr>
              <a:t>Mercado Único </a:t>
            </a:r>
            <a:r>
              <a:rPr lang="pt-PT" sz="2400">
                <a:latin typeface="Calibri" pitchFamily="34" charset="0"/>
                <a:cs typeface="Arial" charset="0"/>
              </a:rPr>
              <a:t>– instrumento para a criação de um grande mercado europeu sujeito a regras de funcionamento homogéneas e não sujeito a restrições de circulação de produtos e de factores entre países </a:t>
            </a:r>
            <a:r>
              <a:rPr lang="pt-PT" sz="2400">
                <a:latin typeface="Calibri" pitchFamily="34" charset="0"/>
                <a:cs typeface="Arial" charset="0"/>
                <a:sym typeface="Wingdings" pitchFamily="2" charset="2"/>
              </a:rPr>
              <a:t></a:t>
            </a:r>
            <a:r>
              <a:rPr lang="pt-PT" sz="2400">
                <a:latin typeface="Calibri" pitchFamily="34" charset="0"/>
                <a:cs typeface="Arial" charset="0"/>
              </a:rPr>
              <a:t> fomento de economias de escala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q"/>
            </a:pPr>
            <a:r>
              <a:rPr lang="pt-PT" sz="2400">
                <a:latin typeface="Calibri" pitchFamily="34" charset="0"/>
                <a:cs typeface="Arial" charset="0"/>
              </a:rPr>
              <a:t>A </a:t>
            </a:r>
            <a:r>
              <a:rPr lang="pt-PT" sz="2400" b="1">
                <a:latin typeface="Calibri" pitchFamily="34" charset="0"/>
                <a:cs typeface="Arial" charset="0"/>
              </a:rPr>
              <a:t>União Monetária </a:t>
            </a:r>
            <a:r>
              <a:rPr lang="pt-PT" sz="2400">
                <a:latin typeface="Calibri" pitchFamily="34" charset="0"/>
                <a:cs typeface="Arial" charset="0"/>
              </a:rPr>
              <a:t>– instrumento para a geração de um grande mercado europeu, livre de custos de transacção associados às operações cambiais e sujeito a condições aproximadas de estabilidade macroeconómica</a:t>
            </a:r>
          </a:p>
        </p:txBody>
      </p:sp>
      <p:sp>
        <p:nvSpPr>
          <p:cNvPr id="330755" name="Marcador de Posição do Rodapé 2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PT" sz="1200" dirty="0">
                <a:solidFill>
                  <a:srgbClr val="898989"/>
                </a:solidFill>
              </a:rPr>
              <a:t>PIC - 2020/2021</a:t>
            </a:r>
          </a:p>
        </p:txBody>
      </p:sp>
      <p:sp>
        <p:nvSpPr>
          <p:cNvPr id="330756" name="Slide Number Placeholder 2"/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EF59DA84-11DF-4930-87A5-E4856818E073}" type="slidenum">
              <a:rPr lang="pt-PT" sz="1200">
                <a:latin typeface="Century Gothic" pitchFamily="34" charset="0"/>
              </a:rPr>
              <a:pPr algn="r"/>
              <a:t>46</a:t>
            </a:fld>
            <a:endParaRPr lang="pt-PT" sz="1200">
              <a:latin typeface="Century Gothic" pitchFamily="34" charset="0"/>
            </a:endParaRPr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0" y="0"/>
            <a:ext cx="9144000" cy="946150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pt-PT" sz="2800" b="1" dirty="0">
                <a:solidFill>
                  <a:schemeClr val="bg1"/>
                </a:solidFill>
                <a:latin typeface="Times New Roman" pitchFamily="18" charset="0"/>
              </a:rPr>
              <a:t>4.3. </a:t>
            </a:r>
            <a:r>
              <a:rPr lang="pt-BR" sz="2800" b="1" dirty="0">
                <a:solidFill>
                  <a:schemeClr val="bg1"/>
                </a:solidFill>
                <a:latin typeface="Times New Roman" pitchFamily="18" charset="0"/>
              </a:rPr>
              <a:t>As políticas macroeconómicas de regulação conjuntural</a:t>
            </a:r>
            <a:endParaRPr lang="pt-PT" sz="28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1" name="Title 3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642938"/>
          </a:xfrm>
          <a:solidFill>
            <a:srgbClr val="C00000"/>
          </a:solidFill>
        </p:spPr>
        <p:txBody>
          <a:bodyPr/>
          <a:lstStyle/>
          <a:p>
            <a:r>
              <a:rPr lang="pt-PT" sz="3600" b="1">
                <a:solidFill>
                  <a:schemeClr val="bg1"/>
                </a:solidFill>
                <a:cs typeface="Times New Roman" pitchFamily="18" charset="0"/>
              </a:rPr>
              <a:t>União Económica e Monetária</a:t>
            </a:r>
          </a:p>
        </p:txBody>
      </p:sp>
      <p:sp>
        <p:nvSpPr>
          <p:cNvPr id="332802" name="Content Placeholder 4"/>
          <p:cNvSpPr>
            <a:spLocks noGrp="1"/>
          </p:cNvSpPr>
          <p:nvPr>
            <p:ph sz="half" idx="4294967295"/>
          </p:nvPr>
        </p:nvSpPr>
        <p:spPr>
          <a:xfrm>
            <a:off x="4500563" y="1000125"/>
            <a:ext cx="4038600" cy="5126038"/>
          </a:xfrm>
          <a:ln>
            <a:solidFill>
              <a:srgbClr val="C00000"/>
            </a:solidFill>
          </a:ln>
        </p:spPr>
        <p:txBody>
          <a:bodyPr/>
          <a:lstStyle/>
          <a:p>
            <a:pPr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pt-PT" sz="2400" b="1" u="sng"/>
              <a:t>UNIÃO MONETÁRIA</a:t>
            </a:r>
            <a:r>
              <a:rPr lang="pt-PT" sz="2400" b="1"/>
              <a:t> </a:t>
            </a:r>
          </a:p>
          <a:p>
            <a:r>
              <a:rPr lang="pt-PT" sz="2000"/>
              <a:t>Convertibilidade total e irreversível das moedas;</a:t>
            </a:r>
          </a:p>
          <a:p>
            <a:r>
              <a:rPr lang="pt-PT" sz="2000"/>
              <a:t>Liberalização dos movimentos de capitais e integração plena dos mercados financeiros;</a:t>
            </a:r>
          </a:p>
          <a:p>
            <a:r>
              <a:rPr lang="pt-PT" sz="2000"/>
              <a:t>Existência de políticas monetárias comuns;</a:t>
            </a:r>
          </a:p>
          <a:p>
            <a:r>
              <a:rPr lang="pt-PT" sz="2000"/>
              <a:t>Fixação irrevogável das paridades cambiais entre as moedas aderentes.</a:t>
            </a:r>
            <a:endParaRPr lang="pt-PT" sz="2800"/>
          </a:p>
        </p:txBody>
      </p:sp>
      <p:sp>
        <p:nvSpPr>
          <p:cNvPr id="332803" name="Content Placeholder 5"/>
          <p:cNvSpPr>
            <a:spLocks noGrp="1"/>
          </p:cNvSpPr>
          <p:nvPr>
            <p:ph sz="half" idx="4294967295"/>
          </p:nvPr>
        </p:nvSpPr>
        <p:spPr>
          <a:xfrm>
            <a:off x="357188" y="1000125"/>
            <a:ext cx="4038600" cy="5126038"/>
          </a:xfrm>
          <a:ln>
            <a:solidFill>
              <a:srgbClr val="C00000"/>
            </a:solidFill>
          </a:ln>
        </p:spPr>
        <p:txBody>
          <a:bodyPr/>
          <a:lstStyle/>
          <a:p>
            <a:pPr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pt-PT" sz="2400" b="1" u="sng"/>
              <a:t>UNIÃO ECONÓMICA </a:t>
            </a:r>
            <a:endParaRPr lang="pt-PT" sz="2400" b="1"/>
          </a:p>
          <a:p>
            <a:r>
              <a:rPr lang="pt-PT" sz="2000"/>
              <a:t>Total liberdade de circulação de bens, serviços, capitais e pessoas;</a:t>
            </a:r>
          </a:p>
          <a:p>
            <a:r>
              <a:rPr lang="pt-PT" sz="2000"/>
              <a:t>Reforço dos mecanismos de mercado;</a:t>
            </a:r>
          </a:p>
          <a:p>
            <a:r>
              <a:rPr lang="pt-PT" sz="2000"/>
              <a:t>Existência de políticas comuns de ajustamento estrutural e desenvolvimento regional;</a:t>
            </a:r>
          </a:p>
          <a:p>
            <a:r>
              <a:rPr lang="pt-PT" sz="2000"/>
              <a:t>Reforço da coordenação da política macroeconómica, designadamente em matéria orçamental.</a:t>
            </a:r>
            <a:endParaRPr lang="pt-PT" sz="2800"/>
          </a:p>
        </p:txBody>
      </p:sp>
      <p:sp>
        <p:nvSpPr>
          <p:cNvPr id="332804" name="Marcador de Posição do Rodapé 2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PT" sz="1200" dirty="0">
                <a:solidFill>
                  <a:srgbClr val="898989"/>
                </a:solidFill>
              </a:rPr>
              <a:t>PIC - 2020/2021</a:t>
            </a:r>
          </a:p>
        </p:txBody>
      </p:sp>
      <p:sp>
        <p:nvSpPr>
          <p:cNvPr id="332805" name="Slide Number Placeholder 2"/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6635DFB1-2FDE-4FC8-97A1-92771271FCD0}" type="slidenum">
              <a:rPr lang="pt-PT" sz="1200">
                <a:latin typeface="Century Gothic" pitchFamily="34" charset="0"/>
              </a:rPr>
              <a:pPr algn="r"/>
              <a:t>47</a:t>
            </a:fld>
            <a:endParaRPr lang="pt-PT" sz="120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Box 1"/>
          <p:cNvSpPr txBox="1">
            <a:spLocks noChangeArrowheads="1"/>
          </p:cNvSpPr>
          <p:nvPr/>
        </p:nvSpPr>
        <p:spPr bwMode="auto">
          <a:xfrm>
            <a:off x="428625" y="976313"/>
            <a:ext cx="8358188" cy="527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pt-PT" sz="2800" b="1" dirty="0">
                <a:latin typeface="Calibri" pitchFamily="34" charset="0"/>
              </a:rPr>
              <a:t>Argumentos a </a:t>
            </a:r>
            <a:r>
              <a:rPr lang="pt-PT" sz="2800" b="1" dirty="0">
                <a:solidFill>
                  <a:srgbClr val="FF0000"/>
                </a:solidFill>
                <a:latin typeface="Calibri" pitchFamily="34" charset="0"/>
              </a:rPr>
              <a:t>favor</a:t>
            </a:r>
            <a:r>
              <a:rPr lang="pt-PT" sz="2800" b="1" dirty="0">
                <a:latin typeface="Calibri" pitchFamily="34" charset="0"/>
              </a:rPr>
              <a:t> da União Monetária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pt-PT" sz="2000" dirty="0">
                <a:latin typeface="Calibri" pitchFamily="34" charset="0"/>
              </a:rPr>
              <a:t>Os custos de produção perdida e de desemprego resultantes da instabilidade macroeconómica dos anos 70 e 80, informaram a decisão de criar a UEM visando:</a:t>
            </a:r>
          </a:p>
          <a:p>
            <a:pPr marL="468000" indent="-468000" eaLnBrk="0" hangingPunct="0">
              <a:spcBef>
                <a:spcPct val="50000"/>
              </a:spcBef>
              <a:buFont typeface="Calibri" pitchFamily="34" charset="0"/>
              <a:buAutoNum type="arabicPeriod"/>
              <a:defRPr/>
            </a:pPr>
            <a:r>
              <a:rPr lang="pt-PT" sz="2400" b="1" dirty="0">
                <a:latin typeface="Calibri" pitchFamily="34" charset="0"/>
              </a:rPr>
              <a:t>Promover maior estabilidade macroeconómica</a:t>
            </a:r>
            <a:r>
              <a:rPr lang="pt-PT" sz="2400" dirty="0">
                <a:latin typeface="Calibri" pitchFamily="34" charset="0"/>
              </a:rPr>
              <a:t>: </a:t>
            </a:r>
          </a:p>
          <a:p>
            <a:pPr marL="914400" lvl="1" indent="-457200" eaLnBrk="0" fontAlgn="auto" hangingPunct="0">
              <a:spcBef>
                <a:spcPct val="5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PT" sz="2000" dirty="0">
                <a:latin typeface="+mn-lt"/>
              </a:rPr>
              <a:t>reforçar a coordenação política para diminuir a frequência, amplitude e assimetria de efeitos dos choques de política</a:t>
            </a:r>
          </a:p>
          <a:p>
            <a:pPr marL="468000" indent="-468000" eaLnBrk="0" hangingPunct="0">
              <a:spcBef>
                <a:spcPct val="50000"/>
              </a:spcBef>
              <a:buFont typeface="+mj-lt"/>
              <a:buAutoNum type="arabicPeriod" startAt="2"/>
              <a:defRPr/>
            </a:pPr>
            <a:r>
              <a:rPr lang="pt-PT" sz="2400" b="1" dirty="0">
                <a:latin typeface="Calibri" pitchFamily="34" charset="0"/>
              </a:rPr>
              <a:t>Melhorar a eficiência económica na área euro: </a:t>
            </a:r>
          </a:p>
          <a:p>
            <a:pPr marL="914400" lvl="1" indent="-457200" eaLnBrk="0" fontAlgn="auto" hangingPunct="0">
              <a:spcBef>
                <a:spcPct val="5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PT" sz="2000" dirty="0">
                <a:latin typeface="+mn-lt"/>
              </a:rPr>
              <a:t>eliminação dos custos de transacção e riscos cambiais nas relações intracomunitárias e </a:t>
            </a:r>
          </a:p>
          <a:p>
            <a:pPr marL="914400" lvl="1" indent="-457200" eaLnBrk="0" fontAlgn="auto" hangingPunct="0">
              <a:spcBef>
                <a:spcPct val="5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PT" sz="2000" dirty="0">
                <a:latin typeface="+mn-lt"/>
              </a:rPr>
              <a:t>melhoria da transparência dos preços, levando a maior eficiência na afectação de recursos e escalas de mercado mais amplas (maiores economias de escala)</a:t>
            </a:r>
          </a:p>
        </p:txBody>
      </p:sp>
      <p:sp>
        <p:nvSpPr>
          <p:cNvPr id="334850" name="Marcador de Posição do Rodapé 2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PT" sz="1200" dirty="0">
                <a:solidFill>
                  <a:srgbClr val="898989"/>
                </a:solidFill>
              </a:rPr>
              <a:t>PIC - 2020/2021</a:t>
            </a:r>
          </a:p>
        </p:txBody>
      </p:sp>
      <p:sp>
        <p:nvSpPr>
          <p:cNvPr id="334851" name="Slide Number Placeholder 2"/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3670362C-D650-45B8-AA2F-5F26B3FB7E52}" type="slidenum">
              <a:rPr lang="pt-PT" sz="1200">
                <a:latin typeface="Century Gothic" pitchFamily="34" charset="0"/>
              </a:rPr>
              <a:pPr algn="r"/>
              <a:t>48</a:t>
            </a:fld>
            <a:endParaRPr lang="pt-PT" sz="1200">
              <a:latin typeface="Century Gothic" pitchFamily="34" charset="0"/>
            </a:endParaRPr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0" y="0"/>
            <a:ext cx="9144000" cy="946150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pt-PT" sz="2800" b="1" dirty="0">
                <a:solidFill>
                  <a:schemeClr val="bg1"/>
                </a:solidFill>
                <a:latin typeface="Times New Roman" pitchFamily="18" charset="0"/>
              </a:rPr>
              <a:t>4.3. </a:t>
            </a:r>
            <a:r>
              <a:rPr lang="pt-BR" sz="2800" b="1" dirty="0">
                <a:solidFill>
                  <a:schemeClr val="bg1"/>
                </a:solidFill>
                <a:latin typeface="Times New Roman" pitchFamily="18" charset="0"/>
              </a:rPr>
              <a:t>As políticas macroeconómicas de regulação conjuntural</a:t>
            </a:r>
            <a:endParaRPr lang="pt-PT" sz="28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7" name="TextBox 1"/>
          <p:cNvSpPr txBox="1">
            <a:spLocks noChangeArrowheads="1"/>
          </p:cNvSpPr>
          <p:nvPr/>
        </p:nvSpPr>
        <p:spPr bwMode="auto">
          <a:xfrm>
            <a:off x="428625" y="1600200"/>
            <a:ext cx="8215313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pt-PT" sz="2400" b="1">
                <a:latin typeface="Calibri" pitchFamily="34" charset="0"/>
                <a:cs typeface="Arial" charset="0"/>
              </a:rPr>
              <a:t>União Monetária </a:t>
            </a:r>
            <a:r>
              <a:rPr lang="pt-PT" sz="2000">
                <a:latin typeface="Calibri" pitchFamily="34" charset="0"/>
                <a:cs typeface="Arial" charset="0"/>
              </a:rPr>
              <a:t>:</a:t>
            </a:r>
          </a:p>
          <a:p>
            <a:pPr lvl="1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pt-PT" sz="2000">
                <a:latin typeface="Calibri" pitchFamily="34" charset="0"/>
                <a:cs typeface="Arial" charset="0"/>
              </a:rPr>
              <a:t>Regula-se pelo </a:t>
            </a:r>
            <a:r>
              <a:rPr lang="pt-PT" sz="2000" u="sng">
                <a:latin typeface="Calibri" pitchFamily="34" charset="0"/>
                <a:cs typeface="Arial" charset="0"/>
              </a:rPr>
              <a:t>Tratado de Maastricht </a:t>
            </a:r>
            <a:r>
              <a:rPr lang="pt-PT" sz="2000">
                <a:latin typeface="Calibri" pitchFamily="34" charset="0"/>
                <a:cs typeface="Arial" charset="0"/>
              </a:rPr>
              <a:t>(que o instituiu em 1999) e pelos </a:t>
            </a:r>
            <a:r>
              <a:rPr lang="pt-PT" sz="2000" u="sng">
                <a:latin typeface="Calibri" pitchFamily="34" charset="0"/>
                <a:cs typeface="Arial" charset="0"/>
              </a:rPr>
              <a:t>Estatutos do Sistema Europeu de Bancos Centrais e do Banco Central Europeu</a:t>
            </a:r>
            <a:r>
              <a:rPr lang="pt-PT" sz="2000">
                <a:latin typeface="Calibri" pitchFamily="34" charset="0"/>
                <a:cs typeface="Arial" charset="0"/>
              </a:rPr>
              <a:t> instituições que têm a função central de definição e aplicação da Política Monetária e conduziu à criação do Euro.</a:t>
            </a:r>
          </a:p>
          <a:p>
            <a:pPr marL="1143000" lvl="2" indent="-228600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pt-PT" sz="2000">
                <a:latin typeface="Calibri" pitchFamily="34" charset="0"/>
                <a:cs typeface="Arial" charset="0"/>
              </a:rPr>
              <a:t>	BCE – pilar na definição da política monetária e cambial europeia: instrumento fundamental: taxas de juro; objectivo fundamental: estabilidade dos preços e estabilização e crescimento da actividade económica.</a:t>
            </a:r>
          </a:p>
          <a:p>
            <a:pPr lvl="1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pt-PT" sz="2000">
                <a:latin typeface="Calibri" pitchFamily="34" charset="0"/>
                <a:cs typeface="Arial" charset="0"/>
              </a:rPr>
              <a:t>A </a:t>
            </a:r>
            <a:r>
              <a:rPr lang="pt-PT" sz="2000" b="1">
                <a:latin typeface="Calibri" pitchFamily="34" charset="0"/>
                <a:cs typeface="Arial" charset="0"/>
              </a:rPr>
              <a:t>política fiscal e orçamental</a:t>
            </a:r>
            <a:r>
              <a:rPr lang="pt-PT" sz="2000">
                <a:latin typeface="Calibri" pitchFamily="34" charset="0"/>
                <a:cs typeface="Arial" charset="0"/>
              </a:rPr>
              <a:t> assenta nos Governos nacionais, sujeitos à coordenação comunitária (Pacto de Estabilidade e Crescimento).</a:t>
            </a:r>
          </a:p>
        </p:txBody>
      </p:sp>
      <p:sp>
        <p:nvSpPr>
          <p:cNvPr id="336898" name="Marcador de Posição do Rodapé 2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PT" sz="1200" dirty="0">
                <a:solidFill>
                  <a:srgbClr val="898989"/>
                </a:solidFill>
              </a:rPr>
              <a:t>PIC - 2020/2021</a:t>
            </a:r>
          </a:p>
        </p:txBody>
      </p:sp>
      <p:sp>
        <p:nvSpPr>
          <p:cNvPr id="336899" name="Slide Number Placeholder 2"/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E6DAB5D3-6980-43BA-B69D-C164637155AA}" type="slidenum">
              <a:rPr lang="pt-PT" sz="1200">
                <a:latin typeface="Century Gothic" pitchFamily="34" charset="0"/>
              </a:rPr>
              <a:pPr algn="r"/>
              <a:t>49</a:t>
            </a:fld>
            <a:endParaRPr lang="pt-PT" sz="1200">
              <a:latin typeface="Century Gothic" pitchFamily="34" charset="0"/>
            </a:endParaRPr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0" y="0"/>
            <a:ext cx="9144000" cy="946150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pt-PT" sz="2800" b="1" dirty="0">
                <a:solidFill>
                  <a:schemeClr val="bg1"/>
                </a:solidFill>
                <a:latin typeface="Times New Roman" pitchFamily="18" charset="0"/>
              </a:rPr>
              <a:t>4.3. </a:t>
            </a:r>
            <a:r>
              <a:rPr lang="pt-BR" sz="2800" b="1" dirty="0">
                <a:solidFill>
                  <a:schemeClr val="bg1"/>
                </a:solidFill>
                <a:latin typeface="Times New Roman" pitchFamily="18" charset="0"/>
              </a:rPr>
              <a:t>As políticas macroeconómicas de regulação conjuntural</a:t>
            </a:r>
            <a:endParaRPr lang="pt-PT" sz="28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41388"/>
            <a:ext cx="8229600" cy="658812"/>
          </a:xfrm>
        </p:spPr>
        <p:txBody>
          <a:bodyPr/>
          <a:lstStyle/>
          <a:p>
            <a:pPr eaLnBrk="1" hangingPunct="1"/>
            <a:r>
              <a:rPr lang="pt-PT" sz="3200" b="1"/>
              <a:t>Definições…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4953000"/>
          </a:xfrm>
        </p:spPr>
        <p:txBody>
          <a:bodyPr/>
          <a:lstStyle/>
          <a:p>
            <a:pPr marL="216000" indent="-216000">
              <a:buFont typeface="Wingdings" pitchFamily="2" charset="2"/>
              <a:buChar char="v"/>
              <a:defRPr/>
            </a:pPr>
            <a:r>
              <a:rPr lang="pt-BR" sz="1500" dirty="0"/>
              <a:t>“</a:t>
            </a:r>
            <a:r>
              <a:rPr lang="pt-BR" sz="1500" b="1" dirty="0"/>
              <a:t>Política económica  (PE) </a:t>
            </a:r>
            <a:r>
              <a:rPr lang="pt-BR" sz="1500" dirty="0"/>
              <a:t>é a conjugação deliberada de certos </a:t>
            </a:r>
            <a:r>
              <a:rPr lang="pt-BR" sz="1500" b="1" dirty="0"/>
              <a:t>meios</a:t>
            </a:r>
            <a:r>
              <a:rPr lang="pt-BR" sz="1500" dirty="0"/>
              <a:t> para alcançar determinados </a:t>
            </a:r>
            <a:r>
              <a:rPr lang="pt-BR" sz="1500" b="1" dirty="0"/>
              <a:t>fins</a:t>
            </a:r>
            <a:r>
              <a:rPr lang="pt-BR" sz="1500" dirty="0"/>
              <a:t>“ </a:t>
            </a:r>
            <a:r>
              <a:rPr lang="en-US" sz="1500" dirty="0"/>
              <a:t>(TINBERGEN, 1961)</a:t>
            </a:r>
          </a:p>
          <a:p>
            <a:pPr marL="216000" indent="-216000">
              <a:buFont typeface="Wingdings" pitchFamily="2" charset="2"/>
              <a:buChar char="v"/>
              <a:defRPr/>
            </a:pPr>
            <a:endParaRPr lang="en-US" sz="1500" dirty="0"/>
          </a:p>
          <a:p>
            <a:pPr marL="216000" indent="-216000">
              <a:buFont typeface="Wingdings" pitchFamily="2" charset="2"/>
              <a:buChar char="v"/>
              <a:defRPr/>
            </a:pPr>
            <a:r>
              <a:rPr lang="pt-BR" sz="1500" dirty="0"/>
              <a:t>“PE: Processo pelo qual o governo </a:t>
            </a:r>
            <a:r>
              <a:rPr lang="pt-BR" sz="1500" b="1" dirty="0"/>
              <a:t>hierarquiza</a:t>
            </a:r>
            <a:r>
              <a:rPr lang="pt-BR" sz="1500" dirty="0"/>
              <a:t> certos objectivos, à luz dos seus fins de política económica geral e usa </a:t>
            </a:r>
            <a:r>
              <a:rPr lang="pt-BR" sz="1500" b="1" dirty="0"/>
              <a:t>instrumentos</a:t>
            </a:r>
            <a:r>
              <a:rPr lang="pt-BR" sz="1500" dirty="0"/>
              <a:t> ou </a:t>
            </a:r>
            <a:r>
              <a:rPr lang="pt-BR" sz="1500" b="1" dirty="0"/>
              <a:t>alterações institucionais </a:t>
            </a:r>
            <a:r>
              <a:rPr lang="pt-BR" sz="1500" dirty="0"/>
              <a:t>para os alcançar“ (KIRSCHEN, 1974)</a:t>
            </a:r>
          </a:p>
          <a:p>
            <a:pPr marL="216000" indent="-216000">
              <a:buFont typeface="Wingdings" pitchFamily="2" charset="2"/>
              <a:buChar char="v"/>
              <a:defRPr/>
            </a:pPr>
            <a:endParaRPr lang="pt-BR" sz="1500" dirty="0"/>
          </a:p>
          <a:p>
            <a:pPr marL="216000" indent="-216000">
              <a:buFont typeface="Wingdings" pitchFamily="2" charset="2"/>
              <a:buChar char="v"/>
              <a:defRPr/>
            </a:pPr>
            <a:r>
              <a:rPr lang="pt-BR" sz="1500" dirty="0"/>
              <a:t>" PE: Conjunto de </a:t>
            </a:r>
            <a:r>
              <a:rPr lang="pt-BR" sz="1500" b="1" dirty="0"/>
              <a:t>decisões</a:t>
            </a:r>
            <a:r>
              <a:rPr lang="pt-BR" sz="1500" dirty="0"/>
              <a:t> </a:t>
            </a:r>
            <a:r>
              <a:rPr lang="pt-BR" sz="1500" b="1" dirty="0"/>
              <a:t>coerentes</a:t>
            </a:r>
            <a:r>
              <a:rPr lang="pt-BR" sz="1500" dirty="0"/>
              <a:t> tomadas pelos poderes públicos visando alcançar certos </a:t>
            </a:r>
            <a:r>
              <a:rPr lang="pt-BR" sz="1500" b="1" dirty="0"/>
              <a:t>objectivos</a:t>
            </a:r>
            <a:r>
              <a:rPr lang="pt-BR" sz="1500" dirty="0"/>
              <a:t> relativos à situação económica de um conjunto </a:t>
            </a:r>
            <a:r>
              <a:rPr lang="pt-BR" sz="1500" b="1" dirty="0"/>
              <a:t>nacional, infranacional ou supranacional</a:t>
            </a:r>
            <a:r>
              <a:rPr lang="pt-BR" sz="1500" dirty="0"/>
              <a:t>, através de diversos </a:t>
            </a:r>
            <a:r>
              <a:rPr lang="pt-BR" sz="1500" b="1" dirty="0"/>
              <a:t>instrumentos</a:t>
            </a:r>
            <a:r>
              <a:rPr lang="pt-BR" sz="1500" dirty="0"/>
              <a:t> e num quadro </a:t>
            </a:r>
            <a:r>
              <a:rPr lang="pt-BR" sz="1500" b="1" dirty="0"/>
              <a:t>de maior ou menor prazo</a:t>
            </a:r>
            <a:r>
              <a:rPr lang="pt-BR" sz="1500" dirty="0"/>
              <a:t>" (MOSSÉ, 1978).</a:t>
            </a:r>
          </a:p>
          <a:p>
            <a:pPr marL="216000" indent="-216000">
              <a:buFont typeface="Wingdings" pitchFamily="2" charset="2"/>
              <a:buChar char="v"/>
              <a:defRPr/>
            </a:pPr>
            <a:endParaRPr lang="pt-BR" sz="1500" dirty="0"/>
          </a:p>
          <a:p>
            <a:pPr marL="216000" indent="-216000">
              <a:buFont typeface="Wingdings" pitchFamily="2" charset="2"/>
              <a:buChar char="v"/>
              <a:defRPr/>
            </a:pPr>
            <a:r>
              <a:rPr lang="pt-BR" sz="1500" dirty="0"/>
              <a:t>" PE: Conjunto das decisões dos poderes públicos visando orientar a actividade económica num </a:t>
            </a:r>
            <a:r>
              <a:rPr lang="pt-BR" sz="1500" b="1" dirty="0"/>
              <a:t>sentido julgado desejável aos olhos de todos</a:t>
            </a:r>
            <a:r>
              <a:rPr lang="pt-BR" sz="1500" dirty="0"/>
              <a:t>" (GREFFE, </a:t>
            </a:r>
            <a:r>
              <a:rPr lang="en-US" sz="1500" dirty="0"/>
              <a:t>1989)</a:t>
            </a:r>
          </a:p>
          <a:p>
            <a:pPr marL="216000" indent="-216000">
              <a:buFont typeface="Wingdings" pitchFamily="2" charset="2"/>
              <a:buChar char="v"/>
              <a:defRPr/>
            </a:pPr>
            <a:endParaRPr lang="en-US" sz="1500" dirty="0"/>
          </a:p>
          <a:p>
            <a:pPr marL="216000" indent="-216000">
              <a:buFont typeface="Wingdings" pitchFamily="2" charset="2"/>
              <a:buChar char="v"/>
              <a:defRPr/>
            </a:pPr>
            <a:r>
              <a:rPr lang="pt-BR" sz="1500" dirty="0"/>
              <a:t>" PE: </a:t>
            </a:r>
            <a:r>
              <a:rPr lang="pt-BR" sz="1500" b="1" dirty="0"/>
              <a:t>Disciplina </a:t>
            </a:r>
            <a:r>
              <a:rPr lang="pt-BR" sz="1500" dirty="0"/>
              <a:t>que investiga as regras de conduta tendentes a influenciar os fenómenos económicos com vista a orientá-los num sentido desejado“ </a:t>
            </a:r>
            <a:r>
              <a:rPr lang="en-US" sz="1500" dirty="0"/>
              <a:t>(BALDUCCI/CANDELA, 1991)</a:t>
            </a:r>
          </a:p>
          <a:p>
            <a:pPr>
              <a:defRPr/>
            </a:pPr>
            <a:endParaRPr lang="pt-PT" sz="1600" dirty="0"/>
          </a:p>
        </p:txBody>
      </p:sp>
      <p:sp>
        <p:nvSpPr>
          <p:cNvPr id="250883" name="CaixaDeTexto 2"/>
          <p:cNvSpPr txBox="1">
            <a:spLocks noChangeArrowheads="1"/>
          </p:cNvSpPr>
          <p:nvPr/>
        </p:nvSpPr>
        <p:spPr bwMode="auto">
          <a:xfrm>
            <a:off x="0" y="0"/>
            <a:ext cx="9144000" cy="519113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pt-PT" sz="2800" b="1" dirty="0">
                <a:solidFill>
                  <a:schemeClr val="bg1"/>
                </a:solidFill>
                <a:latin typeface="Times New Roman" pitchFamily="18" charset="0"/>
              </a:rPr>
              <a:t>4.1. </a:t>
            </a:r>
            <a:r>
              <a:rPr lang="pt-BR" sz="2800" b="1" dirty="0">
                <a:solidFill>
                  <a:schemeClr val="bg1"/>
                </a:solidFill>
                <a:latin typeface="Times New Roman" pitchFamily="18" charset="0"/>
              </a:rPr>
              <a:t>O modelo de organização da política económica</a:t>
            </a:r>
            <a:endParaRPr lang="pt-PT" sz="28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50884" name="Slide Number Placeholder 2"/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64726AB-0756-4451-A2F3-CA32B2ED966D}" type="slidenum">
              <a:rPr lang="pt-PT" sz="1200">
                <a:latin typeface="Century Gothic" pitchFamily="34" charset="0"/>
              </a:rPr>
              <a:pPr algn="r"/>
              <a:t>5</a:t>
            </a:fld>
            <a:endParaRPr lang="pt-PT" sz="1200">
              <a:latin typeface="Century Gothic" pitchFamily="34" charset="0"/>
            </a:endParaRPr>
          </a:p>
        </p:txBody>
      </p:sp>
      <p:sp>
        <p:nvSpPr>
          <p:cNvPr id="250885" name="Marcador de Posição do Rodapé 2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PT" sz="1200" dirty="0">
                <a:solidFill>
                  <a:srgbClr val="898989"/>
                </a:solidFill>
              </a:rPr>
              <a:t>PIC - 2020/2021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5" name="Rectângulo 1"/>
          <p:cNvSpPr>
            <a:spLocks noChangeArrowheads="1"/>
          </p:cNvSpPr>
          <p:nvPr/>
        </p:nvSpPr>
        <p:spPr bwMode="auto">
          <a:xfrm>
            <a:off x="0" y="0"/>
            <a:ext cx="9144000" cy="708025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2000" b="1">
                <a:solidFill>
                  <a:schemeClr val="bg1"/>
                </a:solidFill>
                <a:latin typeface="Calibri" pitchFamily="34" charset="0"/>
                <a:cs typeface="Arial" charset="0"/>
              </a:rPr>
              <a:t>O Pacto de Estabilidade e Crescimento (PEC) – objectivos de consolidação orçamental e mecanismos de disciplina orçamental; desenvolvimentos recentes</a:t>
            </a:r>
            <a:endParaRPr lang="pt-PT" sz="2000" b="1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338946" name="Rectângulo 2"/>
          <p:cNvSpPr>
            <a:spLocks noChangeArrowheads="1"/>
          </p:cNvSpPr>
          <p:nvPr/>
        </p:nvSpPr>
        <p:spPr bwMode="auto">
          <a:xfrm>
            <a:off x="285750" y="714375"/>
            <a:ext cx="8643938" cy="623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sz="2000">
                <a:latin typeface="Calibri" pitchFamily="34" charset="0"/>
                <a:cs typeface="Arial" charset="0"/>
              </a:rPr>
              <a:t>Ao contrário da política monetária, a política orçamental na UEM permanece descentralizada, embora sujeita a mecanismos de coordenação pela UE, expressos no Pacto de Estabilidade e Crescimento</a:t>
            </a:r>
          </a:p>
          <a:p>
            <a:endParaRPr lang="pt-PT">
              <a:latin typeface="Calibri" pitchFamily="34" charset="0"/>
              <a:cs typeface="Arial" charset="0"/>
            </a:endParaRPr>
          </a:p>
          <a:p>
            <a:r>
              <a:rPr lang="pt-PT" sz="2000" b="1">
                <a:latin typeface="Calibri" pitchFamily="34" charset="0"/>
                <a:cs typeface="Arial" charset="0"/>
              </a:rPr>
              <a:t>Razões para a existência de coordenação comunitária na Política Orçamental:</a:t>
            </a:r>
          </a:p>
          <a:p>
            <a:pPr>
              <a:spcBef>
                <a:spcPts val="600"/>
              </a:spcBef>
              <a:buFontTx/>
              <a:buAutoNum type="arabicPeriod"/>
            </a:pPr>
            <a:r>
              <a:rPr lang="pt-PT" sz="2000">
                <a:latin typeface="Calibri" pitchFamily="34" charset="0"/>
                <a:cs typeface="Arial" charset="0"/>
              </a:rPr>
              <a:t>A necessidade de garantir orçamentos sustentáveis em cada país compatíveis  com a estabilidade monetária global da UE.</a:t>
            </a:r>
          </a:p>
          <a:p>
            <a:pPr marL="287338" lvl="1">
              <a:spcBef>
                <a:spcPts val="600"/>
              </a:spcBef>
              <a:spcAft>
                <a:spcPts val="600"/>
              </a:spcAft>
            </a:pPr>
            <a:r>
              <a:rPr lang="pt-PT" sz="2000">
                <a:latin typeface="Calibri" pitchFamily="34" charset="0"/>
                <a:cs typeface="Arial" charset="0"/>
              </a:rPr>
              <a:t>O estabelecimento de regras ao nível supranacional torna-se desejável sempre que  os mecanismos de transmissão dos efeitos das políticas orçamentais entre países são fortes: </a:t>
            </a:r>
          </a:p>
          <a:p>
            <a:pPr marL="1257300" lvl="2" indent="-342900">
              <a:buFont typeface="Calibri" pitchFamily="34" charset="0"/>
              <a:buChar char="–"/>
            </a:pPr>
            <a:r>
              <a:rPr lang="pt-PT" sz="2000">
                <a:latin typeface="Calibri" pitchFamily="34" charset="0"/>
                <a:cs typeface="Arial" charset="0"/>
              </a:rPr>
              <a:t>transmissões de procura devido à inexistência de diferenças cambiais; </a:t>
            </a:r>
          </a:p>
          <a:p>
            <a:pPr marL="1257300" lvl="2" indent="-342900">
              <a:buFont typeface="Calibri" pitchFamily="34" charset="0"/>
              <a:buChar char="–"/>
            </a:pPr>
            <a:r>
              <a:rPr lang="pt-PT" sz="2000">
                <a:latin typeface="Calibri" pitchFamily="34" charset="0"/>
                <a:cs typeface="Arial" charset="0"/>
              </a:rPr>
              <a:t>expectativa da intervenção financeira da autoridade comum em casos de insolvência de países; </a:t>
            </a:r>
          </a:p>
          <a:p>
            <a:pPr marL="1257300" lvl="2" indent="-342900">
              <a:buFont typeface="Calibri" pitchFamily="34" charset="0"/>
              <a:buChar char="–"/>
            </a:pPr>
            <a:r>
              <a:rPr lang="pt-PT" sz="2000">
                <a:latin typeface="Calibri" pitchFamily="34" charset="0"/>
                <a:cs typeface="Arial" charset="0"/>
              </a:rPr>
              <a:t>e externalidades associadas às reacções da política monetária comum à expansão orçamental unilateral  dos países individualmente.</a:t>
            </a:r>
          </a:p>
          <a:p>
            <a:pPr>
              <a:spcBef>
                <a:spcPts val="1200"/>
              </a:spcBef>
              <a:buFont typeface="Calibri" pitchFamily="34" charset="0"/>
              <a:buAutoNum type="arabicPeriod" startAt="2"/>
            </a:pPr>
            <a:r>
              <a:rPr lang="pt-PT" sz="2000">
                <a:latin typeface="Calibri" pitchFamily="34" charset="0"/>
                <a:cs typeface="Arial" charset="0"/>
              </a:rPr>
              <a:t>A consistência da política orçamental de cada país com as posições cíclicas dos outros países e com a política monetária única.</a:t>
            </a:r>
          </a:p>
        </p:txBody>
      </p:sp>
      <p:sp>
        <p:nvSpPr>
          <p:cNvPr id="338948" name="Slide Number Placeholder 2"/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284AD31C-DC24-4B1E-AD48-3A28F828E058}" type="slidenum">
              <a:rPr lang="pt-PT" sz="1200">
                <a:latin typeface="Century Gothic" pitchFamily="34" charset="0"/>
              </a:rPr>
              <a:pPr algn="r"/>
              <a:t>50</a:t>
            </a:fld>
            <a:endParaRPr lang="pt-PT" sz="1200">
              <a:latin typeface="Century Gothic" pitchFamily="34" charset="0"/>
            </a:endParaRPr>
          </a:p>
        </p:txBody>
      </p:sp>
      <p:sp>
        <p:nvSpPr>
          <p:cNvPr id="6" name="Marcador de Posição do Rodapé 2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PT" sz="1200" dirty="0">
                <a:solidFill>
                  <a:srgbClr val="898989"/>
                </a:solidFill>
              </a:rPr>
              <a:t>PIC - 2020/2021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3" name="Rectângulo 2"/>
          <p:cNvSpPr>
            <a:spLocks noChangeArrowheads="1"/>
          </p:cNvSpPr>
          <p:nvPr/>
        </p:nvSpPr>
        <p:spPr bwMode="auto">
          <a:xfrm>
            <a:off x="428625" y="1071563"/>
            <a:ext cx="8501063" cy="457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sz="2000" b="1" dirty="0">
                <a:latin typeface="Calibri" pitchFamily="34" charset="0"/>
                <a:cs typeface="Arial" charset="0"/>
              </a:rPr>
              <a:t>Com o  PEC pretende-se estabelecer um regime de política orçamental que combina autonomia, disciplina e coordenação.</a:t>
            </a:r>
          </a:p>
          <a:p>
            <a:endParaRPr lang="pt-PT" dirty="0">
              <a:latin typeface="Calibri" pitchFamily="34" charset="0"/>
              <a:cs typeface="Arial" charset="0"/>
            </a:endParaRPr>
          </a:p>
          <a:p>
            <a:r>
              <a:rPr lang="pt-PT" sz="2000" b="1" dirty="0">
                <a:latin typeface="Calibri" pitchFamily="34" charset="0"/>
                <a:cs typeface="Arial" charset="0"/>
              </a:rPr>
              <a:t>Estrutura do PEC</a:t>
            </a:r>
            <a:r>
              <a:rPr lang="pt-PT" sz="2000" dirty="0">
                <a:latin typeface="Calibri" pitchFamily="34" charset="0"/>
                <a:cs typeface="Arial" charset="0"/>
              </a:rPr>
              <a:t>:</a:t>
            </a:r>
          </a:p>
          <a:p>
            <a:endParaRPr lang="pt-PT" dirty="0">
              <a:latin typeface="Calibri" pitchFamily="34" charset="0"/>
              <a:cs typeface="Arial" charset="0"/>
            </a:endParaRPr>
          </a:p>
          <a:p>
            <a:pPr>
              <a:buFontTx/>
              <a:buAutoNum type="arabicPeriod"/>
            </a:pPr>
            <a:r>
              <a:rPr lang="pt-PT" dirty="0">
                <a:latin typeface="Calibri" pitchFamily="34" charset="0"/>
                <a:cs typeface="Arial" charset="0"/>
              </a:rPr>
              <a:t>Banir as práticas de recurso ao financiamento do défice através de acessos privilegiados à banca ou aos Bancos Centrais – eventual emissão de moeda ou subida das taxas de juro</a:t>
            </a:r>
          </a:p>
          <a:p>
            <a:pPr>
              <a:buFontTx/>
              <a:buAutoNum type="arabicPeriod"/>
            </a:pPr>
            <a:r>
              <a:rPr lang="pt-PT" dirty="0">
                <a:latin typeface="Calibri" pitchFamily="34" charset="0"/>
                <a:cs typeface="Arial" charset="0"/>
              </a:rPr>
              <a:t>Estabelecimento de condições de </a:t>
            </a:r>
            <a:r>
              <a:rPr lang="pt-PT" b="1" dirty="0">
                <a:latin typeface="Calibri" pitchFamily="34" charset="0"/>
                <a:cs typeface="Arial" charset="0"/>
              </a:rPr>
              <a:t>entrada na UEM </a:t>
            </a:r>
            <a:r>
              <a:rPr lang="pt-PT" dirty="0">
                <a:latin typeface="Calibri" pitchFamily="34" charset="0"/>
                <a:cs typeface="Arial" charset="0"/>
              </a:rPr>
              <a:t>– critérios de </a:t>
            </a:r>
            <a:r>
              <a:rPr lang="pt-PT" b="1" dirty="0">
                <a:latin typeface="Calibri" pitchFamily="34" charset="0"/>
                <a:cs typeface="Arial" charset="0"/>
              </a:rPr>
              <a:t>convergência nominal</a:t>
            </a:r>
          </a:p>
          <a:p>
            <a:pPr>
              <a:buFontTx/>
              <a:buAutoNum type="arabicPeriod"/>
            </a:pPr>
            <a:r>
              <a:rPr lang="pt-PT" dirty="0">
                <a:latin typeface="Calibri" pitchFamily="34" charset="0"/>
                <a:cs typeface="Arial" charset="0"/>
              </a:rPr>
              <a:t>Mecanismos de </a:t>
            </a:r>
            <a:r>
              <a:rPr lang="pt-PT" b="1" dirty="0">
                <a:latin typeface="Calibri" pitchFamily="34" charset="0"/>
                <a:cs typeface="Arial" charset="0"/>
              </a:rPr>
              <a:t>vigilância orçamental comunitária</a:t>
            </a:r>
            <a:r>
              <a:rPr lang="pt-PT" dirty="0">
                <a:latin typeface="Calibri" pitchFamily="34" charset="0"/>
                <a:cs typeface="Arial" charset="0"/>
              </a:rPr>
              <a:t>: reporte anual dos défices calculados segundo regras estabelecidas pela UE</a:t>
            </a:r>
          </a:p>
          <a:p>
            <a:pPr>
              <a:buFontTx/>
              <a:buAutoNum type="arabicPeriod"/>
            </a:pPr>
            <a:r>
              <a:rPr lang="pt-PT" dirty="0">
                <a:latin typeface="Calibri" pitchFamily="34" charset="0"/>
                <a:cs typeface="Arial" charset="0"/>
              </a:rPr>
              <a:t>Limite para o défice anual: </a:t>
            </a:r>
            <a:r>
              <a:rPr lang="pt-PT" b="1" dirty="0">
                <a:latin typeface="Calibri" pitchFamily="34" charset="0"/>
                <a:cs typeface="Arial" charset="0"/>
              </a:rPr>
              <a:t>inferior a 3% do PIB com tendência de médio prazo para o equilíbrio ou para o excedente</a:t>
            </a:r>
          </a:p>
          <a:p>
            <a:pPr>
              <a:buFontTx/>
              <a:buAutoNum type="arabicPeriod"/>
            </a:pPr>
            <a:r>
              <a:rPr lang="pt-PT" dirty="0">
                <a:latin typeface="Calibri" pitchFamily="34" charset="0"/>
                <a:cs typeface="Arial" charset="0"/>
              </a:rPr>
              <a:t>Limite da dívida em </a:t>
            </a:r>
            <a:r>
              <a:rPr lang="pt-PT" b="1" dirty="0">
                <a:latin typeface="Calibri" pitchFamily="34" charset="0"/>
                <a:cs typeface="Arial" charset="0"/>
              </a:rPr>
              <a:t>60% do PIB</a:t>
            </a:r>
          </a:p>
          <a:p>
            <a:pPr>
              <a:buFontTx/>
              <a:buAutoNum type="arabicPeriod"/>
            </a:pPr>
            <a:r>
              <a:rPr lang="pt-PT" b="1" dirty="0">
                <a:latin typeface="Calibri" pitchFamily="34" charset="0"/>
                <a:cs typeface="Arial" charset="0"/>
              </a:rPr>
              <a:t>Penalização por défices excessivos</a:t>
            </a:r>
            <a:r>
              <a:rPr lang="pt-PT" dirty="0">
                <a:latin typeface="Calibri" pitchFamily="34" charset="0"/>
                <a:cs typeface="Arial" charset="0"/>
              </a:rPr>
              <a:t>: advertência, caução bancária não remunerada ou multa.</a:t>
            </a:r>
          </a:p>
        </p:txBody>
      </p:sp>
      <p:sp>
        <p:nvSpPr>
          <p:cNvPr id="340994" name="Rectângulo 1"/>
          <p:cNvSpPr>
            <a:spLocks noChangeArrowheads="1"/>
          </p:cNvSpPr>
          <p:nvPr/>
        </p:nvSpPr>
        <p:spPr bwMode="auto">
          <a:xfrm>
            <a:off x="0" y="0"/>
            <a:ext cx="9144000" cy="708025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2000" b="1">
                <a:solidFill>
                  <a:schemeClr val="bg1"/>
                </a:solidFill>
                <a:latin typeface="Calibri" pitchFamily="34" charset="0"/>
                <a:cs typeface="Arial" charset="0"/>
              </a:rPr>
              <a:t>O Pacto de Estabilidade e Crescimento (PEC) – objectivos de consolidação orçamental e mecanismos de disciplina orçamental; desenvolvimentos recentes</a:t>
            </a:r>
            <a:endParaRPr lang="pt-PT" sz="2000" b="1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340995" name="Marcador de Posição do Rodapé 2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PT" sz="1200" dirty="0">
                <a:solidFill>
                  <a:srgbClr val="898989"/>
                </a:solidFill>
              </a:rPr>
              <a:t>PIC - 2020/2021</a:t>
            </a:r>
          </a:p>
        </p:txBody>
      </p:sp>
      <p:sp>
        <p:nvSpPr>
          <p:cNvPr id="340996" name="Slide Number Placeholder 2"/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15B707B2-8A68-429F-8AE6-3248F613BC04}" type="slidenum">
              <a:rPr lang="pt-PT" sz="1200">
                <a:latin typeface="Century Gothic" pitchFamily="34" charset="0"/>
              </a:rPr>
              <a:pPr algn="r"/>
              <a:t>51</a:t>
            </a:fld>
            <a:endParaRPr lang="pt-PT" sz="120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2433638" y="0"/>
            <a:ext cx="4281487" cy="69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 algn="ctr" eaLnBrk="0" hangingPunct="0">
              <a:lnSpc>
                <a:spcPct val="110000"/>
              </a:lnSpc>
              <a:defRPr/>
            </a:pPr>
            <a:endParaRPr lang="pt-PT" altLang="pt-BR" sz="1200" b="1">
              <a:solidFill>
                <a:srgbClr val="CC3300"/>
              </a:solidFill>
              <a:latin typeface="Times New Roman" pitchFamily="18" charset="0"/>
            </a:endParaRPr>
          </a:p>
          <a:p>
            <a:pPr lvl="1" algn="ctr" eaLnBrk="0" hangingPunct="0">
              <a:lnSpc>
                <a:spcPct val="110000"/>
              </a:lnSpc>
              <a:defRPr/>
            </a:pPr>
            <a:endParaRPr lang="pt-PT" altLang="pt-BR" sz="1200" b="1" noProof="1">
              <a:solidFill>
                <a:srgbClr val="003399"/>
              </a:solidFill>
              <a:latin typeface="Times New Roman" pitchFamily="18" charset="0"/>
            </a:endParaRPr>
          </a:p>
          <a:p>
            <a:pPr algn="ctr" eaLnBrk="0" hangingPunct="0">
              <a:lnSpc>
                <a:spcPct val="110000"/>
              </a:lnSpc>
              <a:defRPr/>
            </a:pPr>
            <a:endParaRPr lang="pt-PT" altLang="pt-BR" sz="1200" b="1" noProof="1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52930" name="Text Box 4"/>
          <p:cNvSpPr txBox="1">
            <a:spLocks noChangeArrowheads="1"/>
          </p:cNvSpPr>
          <p:nvPr/>
        </p:nvSpPr>
        <p:spPr bwMode="auto">
          <a:xfrm>
            <a:off x="684213" y="955675"/>
            <a:ext cx="7848600" cy="5192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lnSpc>
                <a:spcPct val="130000"/>
              </a:lnSpc>
              <a:spcBef>
                <a:spcPct val="50000"/>
              </a:spcBef>
            </a:pPr>
            <a:r>
              <a:rPr lang="pt-PT" altLang="pt-BR" sz="2200" b="1" u="sng">
                <a:solidFill>
                  <a:srgbClr val="FF0000"/>
                </a:solidFill>
                <a:cs typeface="Arial" charset="0"/>
                <a:sym typeface="Wingdings" pitchFamily="2" charset="2"/>
              </a:rPr>
              <a:t>OS GRANDES EIXOS DA POLÍTICA ECONÓMICA</a:t>
            </a:r>
            <a:endParaRPr lang="pt-PT" altLang="pt-BR" sz="2200" b="1" i="1" u="sng">
              <a:solidFill>
                <a:srgbClr val="FF0000"/>
              </a:solidFill>
              <a:cs typeface="Arial" charset="0"/>
              <a:sym typeface="Wingdings" pitchFamily="2" charset="2"/>
            </a:endParaRPr>
          </a:p>
          <a:p>
            <a:pPr algn="ctr" eaLnBrk="0" hangingPunct="0">
              <a:lnSpc>
                <a:spcPct val="130000"/>
              </a:lnSpc>
              <a:spcBef>
                <a:spcPct val="50000"/>
              </a:spcBef>
            </a:pPr>
            <a:endParaRPr lang="pt-PT" altLang="pt-BR" sz="2200" b="1" i="1" u="sng">
              <a:solidFill>
                <a:srgbClr val="FF0000"/>
              </a:solidFill>
              <a:cs typeface="Arial" charset="0"/>
              <a:sym typeface="Wingdings" pitchFamily="2" charset="2"/>
            </a:endParaRPr>
          </a:p>
          <a:p>
            <a:pPr eaLnBrk="0" hangingPunct="0">
              <a:lnSpc>
                <a:spcPct val="130000"/>
              </a:lnSpc>
              <a:spcBef>
                <a:spcPct val="50000"/>
              </a:spcBef>
            </a:pPr>
            <a:r>
              <a:rPr lang="pt-PT" altLang="pt-BR" sz="2200">
                <a:cs typeface="Arial" charset="0"/>
                <a:sym typeface="Wingdings" pitchFamily="2" charset="2"/>
              </a:rPr>
              <a:t>1. </a:t>
            </a:r>
            <a:r>
              <a:rPr lang="pt-BR" altLang="pt-BR" sz="2200">
                <a:cs typeface="Arial" charset="0"/>
                <a:sym typeface="Wingdings" pitchFamily="2" charset="2"/>
              </a:rPr>
              <a:t>Articulação entre a economia e a política.</a:t>
            </a:r>
            <a:endParaRPr lang="pt-PT" altLang="pt-BR" sz="2200">
              <a:cs typeface="Arial" charset="0"/>
              <a:sym typeface="Wingdings" pitchFamily="2" charset="2"/>
            </a:endParaRPr>
          </a:p>
          <a:p>
            <a:pPr eaLnBrk="0" hangingPunct="0">
              <a:lnSpc>
                <a:spcPct val="130000"/>
              </a:lnSpc>
              <a:spcBef>
                <a:spcPct val="50000"/>
              </a:spcBef>
            </a:pPr>
            <a:r>
              <a:rPr lang="pt-PT" altLang="pt-BR" sz="2200">
                <a:cs typeface="Arial" charset="0"/>
                <a:sym typeface="Wingdings" pitchFamily="2" charset="2"/>
              </a:rPr>
              <a:t>2. </a:t>
            </a:r>
            <a:r>
              <a:rPr lang="pt-BR" altLang="pt-BR" sz="2200">
                <a:cs typeface="Arial" charset="0"/>
                <a:sym typeface="Wingdings" pitchFamily="2" charset="2"/>
              </a:rPr>
              <a:t>Relação com diferentes espaços de inserção e influência.</a:t>
            </a:r>
            <a:endParaRPr lang="pt-PT" altLang="pt-BR" sz="2200">
              <a:cs typeface="Arial" charset="0"/>
              <a:sym typeface="Wingdings" pitchFamily="2" charset="2"/>
            </a:endParaRPr>
          </a:p>
          <a:p>
            <a:pPr eaLnBrk="0" hangingPunct="0">
              <a:lnSpc>
                <a:spcPct val="130000"/>
              </a:lnSpc>
              <a:spcBef>
                <a:spcPct val="50000"/>
              </a:spcBef>
            </a:pPr>
            <a:r>
              <a:rPr lang="pt-PT" altLang="pt-BR" sz="2200">
                <a:cs typeface="Arial" charset="0"/>
                <a:sym typeface="Wingdings" pitchFamily="2" charset="2"/>
              </a:rPr>
              <a:t>3. </a:t>
            </a:r>
            <a:r>
              <a:rPr lang="pt-BR" altLang="pt-BR" sz="2200">
                <a:cs typeface="Arial" charset="0"/>
                <a:sym typeface="Wingdings" pitchFamily="2" charset="2"/>
              </a:rPr>
              <a:t>Os objectivos da PE envolvem relações de hierarquia e conflitualidade.</a:t>
            </a:r>
          </a:p>
          <a:p>
            <a:pPr eaLnBrk="0" hangingPunct="0">
              <a:lnSpc>
                <a:spcPct val="130000"/>
              </a:lnSpc>
              <a:spcBef>
                <a:spcPct val="50000"/>
              </a:spcBef>
            </a:pPr>
            <a:r>
              <a:rPr lang="pt-PT" altLang="pt-BR" sz="2200">
                <a:cs typeface="Arial" charset="0"/>
                <a:sym typeface="Wingdings" pitchFamily="2" charset="2"/>
              </a:rPr>
              <a:t>4. </a:t>
            </a:r>
            <a:r>
              <a:rPr lang="pt-BR" altLang="pt-BR" sz="2200">
                <a:cs typeface="Arial" charset="0"/>
                <a:sym typeface="Wingdings" pitchFamily="2" charset="2"/>
              </a:rPr>
              <a:t>A PE requer um conjunto coerente de decisões.</a:t>
            </a:r>
          </a:p>
          <a:p>
            <a:pPr eaLnBrk="0" hangingPunct="0">
              <a:lnSpc>
                <a:spcPct val="130000"/>
              </a:lnSpc>
              <a:spcBef>
                <a:spcPct val="50000"/>
              </a:spcBef>
            </a:pPr>
            <a:r>
              <a:rPr lang="pt-BR" altLang="pt-BR" sz="2200">
                <a:cs typeface="Arial" charset="0"/>
                <a:sym typeface="Wingdings" pitchFamily="2" charset="2"/>
              </a:rPr>
              <a:t>5. Os seus instrumentos são diversificados.</a:t>
            </a:r>
          </a:p>
          <a:p>
            <a:pPr eaLnBrk="0" hangingPunct="0">
              <a:lnSpc>
                <a:spcPct val="130000"/>
              </a:lnSpc>
              <a:spcBef>
                <a:spcPct val="50000"/>
              </a:spcBef>
            </a:pPr>
            <a:r>
              <a:rPr lang="pt-BR" altLang="pt-BR" sz="2200">
                <a:cs typeface="Arial" charset="0"/>
                <a:sym typeface="Wingdings" pitchFamily="2" charset="2"/>
              </a:rPr>
              <a:t>6. É uma intervenção com prazos definidos.</a:t>
            </a:r>
            <a:endParaRPr lang="en-US" altLang="pt-BR" sz="2200">
              <a:cs typeface="Arial" charset="0"/>
              <a:sym typeface="Monotype Sorts"/>
            </a:endParaRPr>
          </a:p>
        </p:txBody>
      </p:sp>
      <p:sp>
        <p:nvSpPr>
          <p:cNvPr id="252931" name="Marcador de Posição do Rodapé 2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PT" sz="1200" dirty="0">
                <a:solidFill>
                  <a:srgbClr val="898989"/>
                </a:solidFill>
              </a:rPr>
              <a:t>PIC - 2020/2021</a:t>
            </a:r>
          </a:p>
        </p:txBody>
      </p:sp>
      <p:sp>
        <p:nvSpPr>
          <p:cNvPr id="252932" name="Slide Number Placeholder 2"/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FAB19D75-203D-48EF-AC93-419A1309B6B3}" type="slidenum">
              <a:rPr lang="pt-PT" sz="1200">
                <a:latin typeface="Century Gothic" pitchFamily="34" charset="0"/>
              </a:rPr>
              <a:pPr algn="r"/>
              <a:t>6</a:t>
            </a:fld>
            <a:endParaRPr lang="pt-PT" sz="1200">
              <a:latin typeface="Century Gothic" pitchFamily="34" charset="0"/>
            </a:endParaRPr>
          </a:p>
        </p:txBody>
      </p:sp>
      <p:sp>
        <p:nvSpPr>
          <p:cNvPr id="252933" name="CaixaDeTexto 2"/>
          <p:cNvSpPr txBox="1">
            <a:spLocks noChangeArrowheads="1"/>
          </p:cNvSpPr>
          <p:nvPr/>
        </p:nvSpPr>
        <p:spPr bwMode="auto">
          <a:xfrm>
            <a:off x="0" y="0"/>
            <a:ext cx="9144000" cy="519113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pt-PT" sz="2800" b="1" dirty="0">
                <a:solidFill>
                  <a:schemeClr val="bg1"/>
                </a:solidFill>
                <a:latin typeface="Times New Roman" pitchFamily="18" charset="0"/>
              </a:rPr>
              <a:t>4.1. </a:t>
            </a:r>
            <a:r>
              <a:rPr lang="pt-BR" sz="2800" b="1" dirty="0">
                <a:solidFill>
                  <a:schemeClr val="bg1"/>
                </a:solidFill>
                <a:latin typeface="Times New Roman" pitchFamily="18" charset="0"/>
              </a:rPr>
              <a:t>O modelo de organização da política económica</a:t>
            </a:r>
            <a:endParaRPr lang="pt-PT" sz="28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7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533400"/>
            <a:ext cx="7489825" cy="735013"/>
          </a:xfrm>
        </p:spPr>
        <p:txBody>
          <a:bodyPr/>
          <a:lstStyle/>
          <a:p>
            <a:pPr eaLnBrk="1" hangingPunct="1"/>
            <a:r>
              <a:rPr lang="pt-PT" sz="2000" b="1"/>
              <a:t>RELAÇÕES ENTRE OBJECTIVOS DA PE</a:t>
            </a:r>
          </a:p>
        </p:txBody>
      </p:sp>
      <p:pic>
        <p:nvPicPr>
          <p:cNvPr id="254978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755650" y="1412875"/>
            <a:ext cx="7345363" cy="4895850"/>
          </a:xfrm>
        </p:spPr>
      </p:pic>
      <p:sp>
        <p:nvSpPr>
          <p:cNvPr id="254979" name="Marcador de Posição do Rodapé 2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PT" sz="1200" dirty="0">
                <a:solidFill>
                  <a:srgbClr val="898989"/>
                </a:solidFill>
              </a:rPr>
              <a:t>PIC - 2020/2021</a:t>
            </a:r>
          </a:p>
        </p:txBody>
      </p:sp>
      <p:sp>
        <p:nvSpPr>
          <p:cNvPr id="254980" name="Slide Number Placeholder 2"/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15307530-168E-4997-9FD2-1118DC53CBF2}" type="slidenum">
              <a:rPr lang="pt-PT" sz="1200">
                <a:latin typeface="Century Gothic" pitchFamily="34" charset="0"/>
              </a:rPr>
              <a:pPr algn="r"/>
              <a:t>7</a:t>
            </a:fld>
            <a:endParaRPr lang="pt-PT" sz="1200">
              <a:latin typeface="Century Gothic" pitchFamily="34" charset="0"/>
            </a:endParaRPr>
          </a:p>
        </p:txBody>
      </p:sp>
      <p:sp>
        <p:nvSpPr>
          <p:cNvPr id="254981" name="CaixaDeTexto 2"/>
          <p:cNvSpPr txBox="1">
            <a:spLocks noChangeArrowheads="1"/>
          </p:cNvSpPr>
          <p:nvPr/>
        </p:nvSpPr>
        <p:spPr bwMode="auto">
          <a:xfrm>
            <a:off x="0" y="0"/>
            <a:ext cx="9144000" cy="519113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pt-PT" sz="2800" b="1" dirty="0">
                <a:solidFill>
                  <a:schemeClr val="bg1"/>
                </a:solidFill>
                <a:latin typeface="Times New Roman" pitchFamily="18" charset="0"/>
              </a:rPr>
              <a:t>4.1. </a:t>
            </a:r>
            <a:r>
              <a:rPr lang="pt-BR" sz="2800" b="1" dirty="0">
                <a:solidFill>
                  <a:schemeClr val="bg1"/>
                </a:solidFill>
                <a:latin typeface="Times New Roman" pitchFamily="18" charset="0"/>
              </a:rPr>
              <a:t>O modelo de organização da política económica</a:t>
            </a:r>
            <a:endParaRPr lang="pt-PT" sz="28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5" name="Marcador de Posição do Rodapé 2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PT" sz="1200" dirty="0">
                <a:solidFill>
                  <a:srgbClr val="898989"/>
                </a:solidFill>
              </a:rPr>
              <a:t>PIC - 2020/2021</a:t>
            </a:r>
          </a:p>
        </p:txBody>
      </p:sp>
      <p:sp>
        <p:nvSpPr>
          <p:cNvPr id="257026" name="TextBox 5"/>
          <p:cNvSpPr txBox="1">
            <a:spLocks noChangeArrowheads="1"/>
          </p:cNvSpPr>
          <p:nvPr/>
        </p:nvSpPr>
        <p:spPr bwMode="auto">
          <a:xfrm>
            <a:off x="381000" y="685800"/>
            <a:ext cx="8001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b="1"/>
              <a:t>EIXOS PRINCIPAIS DE ENQUADRAMENTO DA NOÇÃO DE POLÍTICA ECONÓMICA</a:t>
            </a:r>
            <a:endParaRPr lang="en-US" b="1"/>
          </a:p>
        </p:txBody>
      </p:sp>
      <p:graphicFrame>
        <p:nvGraphicFramePr>
          <p:cNvPr id="22" name="Diagram 21"/>
          <p:cNvGraphicFramePr/>
          <p:nvPr/>
        </p:nvGraphicFramePr>
        <p:xfrm>
          <a:off x="1590675" y="1965325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57028" name="Slide Number Placeholder 2"/>
          <p:cNvSpPr txBox="1">
            <a:spLocks noGrp="1"/>
          </p:cNvSpPr>
          <p:nvPr/>
        </p:nvSpPr>
        <p:spPr bwMode="auto">
          <a:xfrm>
            <a:off x="7115175" y="64770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CB047520-6D8E-4F10-8F44-80831F5E9ACF}" type="slidenum">
              <a:rPr lang="pt-PT" sz="1200">
                <a:latin typeface="Century Gothic" pitchFamily="34" charset="0"/>
              </a:rPr>
              <a:pPr algn="r"/>
              <a:t>8</a:t>
            </a:fld>
            <a:endParaRPr lang="pt-PT" sz="1200">
              <a:latin typeface="Century Gothic" pitchFamily="34" charset="0"/>
            </a:endParaRPr>
          </a:p>
        </p:txBody>
      </p:sp>
      <p:sp>
        <p:nvSpPr>
          <p:cNvPr id="257029" name="CaixaDeTexto 2"/>
          <p:cNvSpPr txBox="1">
            <a:spLocks noChangeArrowheads="1"/>
          </p:cNvSpPr>
          <p:nvPr/>
        </p:nvSpPr>
        <p:spPr bwMode="auto">
          <a:xfrm>
            <a:off x="0" y="0"/>
            <a:ext cx="9144000" cy="519113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pt-PT" sz="2800" b="1" dirty="0">
                <a:solidFill>
                  <a:schemeClr val="bg1"/>
                </a:solidFill>
                <a:latin typeface="Times New Roman" pitchFamily="18" charset="0"/>
              </a:rPr>
              <a:t>4.1. </a:t>
            </a:r>
            <a:r>
              <a:rPr lang="pt-BR" sz="2800" b="1" dirty="0">
                <a:solidFill>
                  <a:schemeClr val="bg1"/>
                </a:solidFill>
                <a:latin typeface="Times New Roman" pitchFamily="18" charset="0"/>
              </a:rPr>
              <a:t>O modelo de organização da política económica</a:t>
            </a:r>
            <a:endParaRPr lang="pt-PT" sz="28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3" name="Marcador de Posição do Rodapé 2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PT" sz="1200" dirty="0">
                <a:solidFill>
                  <a:srgbClr val="898989"/>
                </a:solidFill>
              </a:rPr>
              <a:t>PIC - 2020/2021</a:t>
            </a:r>
          </a:p>
        </p:txBody>
      </p:sp>
      <p:sp>
        <p:nvSpPr>
          <p:cNvPr id="259074" name="TextBox 5"/>
          <p:cNvSpPr txBox="1">
            <a:spLocks noChangeArrowheads="1"/>
          </p:cNvSpPr>
          <p:nvPr/>
        </p:nvSpPr>
        <p:spPr bwMode="auto">
          <a:xfrm>
            <a:off x="381000" y="838200"/>
            <a:ext cx="8001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b="1"/>
              <a:t>EIXOS PRINCIPAIS DE ENQUADRAMENTO DA NOÇÃO DE POLÍTICA ECONÓMICA</a:t>
            </a:r>
            <a:endParaRPr lang="en-US" b="1"/>
          </a:p>
        </p:txBody>
      </p: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533400" y="914400"/>
            <a:ext cx="5562600" cy="5181600"/>
            <a:chOff x="285750" y="1524000"/>
            <a:chExt cx="6429375" cy="5253038"/>
          </a:xfrm>
        </p:grpSpPr>
        <p:sp>
          <p:nvSpPr>
            <p:cNvPr id="259084" name="TextBox 11"/>
            <p:cNvSpPr txBox="1">
              <a:spLocks noChangeArrowheads="1"/>
            </p:cNvSpPr>
            <p:nvPr/>
          </p:nvSpPr>
          <p:spPr bwMode="auto">
            <a:xfrm>
              <a:off x="533400" y="1524000"/>
              <a:ext cx="3071813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pt-PT" b="1"/>
            </a:p>
          </p:txBody>
        </p:sp>
        <p:pic>
          <p:nvPicPr>
            <p:cNvPr id="259085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85750" y="3857625"/>
              <a:ext cx="6429375" cy="2919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" name="Group 20"/>
          <p:cNvGrpSpPr>
            <a:grpSpLocks/>
          </p:cNvGrpSpPr>
          <p:nvPr/>
        </p:nvGrpSpPr>
        <p:grpSpPr bwMode="auto">
          <a:xfrm>
            <a:off x="5867400" y="3352800"/>
            <a:ext cx="2805113" cy="1143000"/>
            <a:chOff x="6357938" y="3857625"/>
            <a:chExt cx="2500312" cy="1143000"/>
          </a:xfrm>
        </p:grpSpPr>
        <p:sp>
          <p:nvSpPr>
            <p:cNvPr id="259082" name="TextBox 15"/>
            <p:cNvSpPr txBox="1">
              <a:spLocks noChangeArrowheads="1"/>
            </p:cNvSpPr>
            <p:nvPr/>
          </p:nvSpPr>
          <p:spPr bwMode="auto">
            <a:xfrm>
              <a:off x="6500813" y="3857625"/>
              <a:ext cx="2357437" cy="9848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t-PT" sz="1600"/>
                <a:t>Estabilização / regulação</a:t>
              </a:r>
            </a:p>
            <a:p>
              <a:endParaRPr lang="pt-PT" sz="1600"/>
            </a:p>
            <a:p>
              <a:pPr>
                <a:spcBef>
                  <a:spcPts val="1200"/>
                </a:spcBef>
              </a:pPr>
              <a:r>
                <a:rPr lang="pt-PT" sz="1600"/>
                <a:t>Desenvolvimento</a:t>
              </a:r>
              <a:endParaRPr lang="en-US" sz="1600"/>
            </a:p>
          </p:txBody>
        </p:sp>
        <p:sp>
          <p:nvSpPr>
            <p:cNvPr id="17" name="Moon 16"/>
            <p:cNvSpPr/>
            <p:nvPr/>
          </p:nvSpPr>
          <p:spPr>
            <a:xfrm>
              <a:off x="6357938" y="3857625"/>
              <a:ext cx="213666" cy="1143000"/>
            </a:xfrm>
            <a:prstGeom prst="mo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59077" name="TextBox 17"/>
          <p:cNvSpPr txBox="1">
            <a:spLocks noChangeArrowheads="1"/>
          </p:cNvSpPr>
          <p:nvPr/>
        </p:nvSpPr>
        <p:spPr bwMode="auto">
          <a:xfrm>
            <a:off x="6400800" y="5257800"/>
            <a:ext cx="23574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b="1">
                <a:solidFill>
                  <a:srgbClr val="C00000"/>
                </a:solidFill>
              </a:rPr>
              <a:t>“</a:t>
            </a:r>
            <a:r>
              <a:rPr lang="pt-PT" b="1" i="1">
                <a:solidFill>
                  <a:srgbClr val="C00000"/>
                </a:solidFill>
              </a:rPr>
              <a:t>Caminho estreito</a:t>
            </a:r>
            <a:r>
              <a:rPr lang="pt-PT" b="1">
                <a:solidFill>
                  <a:srgbClr val="C00000"/>
                </a:solidFill>
              </a:rPr>
              <a:t>”</a:t>
            </a:r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259078" name="Rectangle 21"/>
          <p:cNvSpPr>
            <a:spLocks noChangeArrowheads="1"/>
          </p:cNvSpPr>
          <p:nvPr/>
        </p:nvSpPr>
        <p:spPr bwMode="auto">
          <a:xfrm>
            <a:off x="609600" y="1752600"/>
            <a:ext cx="28384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PT" b="1"/>
              <a:t>Os prazos e a amplitude</a:t>
            </a:r>
            <a:endParaRPr lang="en-US" b="1"/>
          </a:p>
        </p:txBody>
      </p:sp>
      <p:sp>
        <p:nvSpPr>
          <p:cNvPr id="23" name="Curved Down Arrow 22"/>
          <p:cNvSpPr/>
          <p:nvPr/>
        </p:nvSpPr>
        <p:spPr>
          <a:xfrm rot="1282237">
            <a:off x="5092700" y="4702175"/>
            <a:ext cx="1984375" cy="307975"/>
          </a:xfrm>
          <a:prstGeom prst="curved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 dirty="0">
              <a:solidFill>
                <a:srgbClr val="C00000"/>
              </a:solidFill>
            </a:endParaRPr>
          </a:p>
        </p:txBody>
      </p:sp>
      <p:sp>
        <p:nvSpPr>
          <p:cNvPr id="259080" name="Slide Number Placeholder 2"/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9B23C1C-40B9-489A-BAB3-FACB874A8531}" type="slidenum">
              <a:rPr lang="pt-PT" sz="1200">
                <a:latin typeface="Century Gothic" pitchFamily="34" charset="0"/>
              </a:rPr>
              <a:pPr algn="r"/>
              <a:t>9</a:t>
            </a:fld>
            <a:endParaRPr lang="pt-PT" sz="1200">
              <a:latin typeface="Century Gothic" pitchFamily="34" charset="0"/>
            </a:endParaRPr>
          </a:p>
        </p:txBody>
      </p:sp>
      <p:sp>
        <p:nvSpPr>
          <p:cNvPr id="259081" name="CaixaDeTexto 2"/>
          <p:cNvSpPr txBox="1">
            <a:spLocks noChangeArrowheads="1"/>
          </p:cNvSpPr>
          <p:nvPr/>
        </p:nvSpPr>
        <p:spPr bwMode="auto">
          <a:xfrm>
            <a:off x="0" y="0"/>
            <a:ext cx="9144000" cy="519113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pt-PT" sz="2800" b="1" dirty="0">
                <a:solidFill>
                  <a:schemeClr val="bg1"/>
                </a:solidFill>
                <a:latin typeface="Times New Roman" pitchFamily="18" charset="0"/>
              </a:rPr>
              <a:t>4.1. </a:t>
            </a:r>
            <a:r>
              <a:rPr lang="pt-BR" sz="2800" b="1" dirty="0">
                <a:solidFill>
                  <a:schemeClr val="bg1"/>
                </a:solidFill>
                <a:latin typeface="Times New Roman" pitchFamily="18" charset="0"/>
              </a:rPr>
              <a:t>O modelo de organização da política económica</a:t>
            </a:r>
            <a:endParaRPr lang="pt-PT" sz="28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5897</Words>
  <Application>Microsoft Office PowerPoint</Application>
  <PresentationFormat>Apresentação no Ecrã (4:3)</PresentationFormat>
  <Paragraphs>588</Paragraphs>
  <Slides>51</Slides>
  <Notes>51</Notes>
  <HiddenSlides>0</HiddenSlides>
  <MMClips>0</MMClips>
  <ScaleCrop>false</ScaleCrop>
  <HeadingPairs>
    <vt:vector size="8" baseType="variant">
      <vt:variant>
        <vt:lpstr>Tipos de letra usados</vt:lpstr>
      </vt:variant>
      <vt:variant>
        <vt:i4>10</vt:i4>
      </vt:variant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dos diapositivos</vt:lpstr>
      </vt:variant>
      <vt:variant>
        <vt:i4>51</vt:i4>
      </vt:variant>
    </vt:vector>
  </HeadingPairs>
  <TitlesOfParts>
    <vt:vector size="63" baseType="lpstr">
      <vt:lpstr>Arial</vt:lpstr>
      <vt:lpstr>Berlin Sans FB</vt:lpstr>
      <vt:lpstr>Book Antiqua</vt:lpstr>
      <vt:lpstr>Calibri</vt:lpstr>
      <vt:lpstr>Cambria Math</vt:lpstr>
      <vt:lpstr>Century Gothic</vt:lpstr>
      <vt:lpstr>Symbol</vt:lpstr>
      <vt:lpstr>Times New Roman</vt:lpstr>
      <vt:lpstr>Wingdings</vt:lpstr>
      <vt:lpstr>Zapf Dingbats</vt:lpstr>
      <vt:lpstr>Default Design</vt:lpstr>
      <vt:lpstr>Imagem de mapa de bits</vt:lpstr>
      <vt:lpstr>Apresentação do PowerPoint</vt:lpstr>
      <vt:lpstr>Apresentação do PowerPoint</vt:lpstr>
      <vt:lpstr>Apresentação do PowerPoint</vt:lpstr>
      <vt:lpstr>Apresentação do PowerPoint</vt:lpstr>
      <vt:lpstr>Definições…</vt:lpstr>
      <vt:lpstr>Apresentação do PowerPoint</vt:lpstr>
      <vt:lpstr>RELAÇÕES ENTRE OBJECTIVOS DA PE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 regra de ouro da política económica (Tinbergen): A solução de um problema de política económica requer que o número de instrumentos (m) seja pelo menos igual ao número de metas (n).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Efeitos de uma política monetária expansionista em economia fechada </vt:lpstr>
      <vt:lpstr>Política orçamental expansionista em regime de câmbios flexíveis</vt:lpstr>
      <vt:lpstr>Efeitos esperados de uma desvalorização</vt:lpstr>
      <vt:lpstr>Apresentação do PowerPoint</vt:lpstr>
      <vt:lpstr>União Económica e Monetária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ferreira</dc:creator>
  <cp:lastModifiedBy>Gonçalo Caetano</cp:lastModifiedBy>
  <cp:revision>57</cp:revision>
  <dcterms:created xsi:type="dcterms:W3CDTF">2008-03-10T23:06:25Z</dcterms:created>
  <dcterms:modified xsi:type="dcterms:W3CDTF">2021-04-21T21:06:58Z</dcterms:modified>
</cp:coreProperties>
</file>